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615F5C"/>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1270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15F5C"/>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b="def" i="def"/>
      <a:tcStyle>
        <a:tcBdr/>
        <a:fill>
          <a:solidFill>
            <a:srgbClr val="DBD8CD">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solidFill>
                <a:srgbClr val="615F5C"/>
              </a:solidFill>
              <a:custDash>
                <a:ds d="200000" sp="200000"/>
              </a:custDash>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15F5C"/>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b="def" i="def"/>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15F5C"/>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15F5C"/>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b="def" i="def"/>
      <a:tcStyle>
        <a:tcBdr/>
        <a:fill>
          <a:solidFill>
            <a:srgbClr val="EEEBE2">
              <a:alpha val="85000"/>
            </a:srgbClr>
          </a:solidFill>
        </a:fill>
      </a:tcStyle>
    </a:band2H>
    <a:firstCol>
      <a:tcTxStyle b="off" i="off">
        <a:font>
          <a:latin typeface="Palatino"/>
          <a:ea typeface="Palatino"/>
          <a:cs typeface="Palatino"/>
        </a:font>
        <a:srgbClr val="615F5C"/>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15F5C"/>
      </a:tcTxStyle>
      <a:tcStyle>
        <a:tcBdr>
          <a:left>
            <a:ln w="25400" cap="flat">
              <a:solidFill>
                <a:srgbClr val="D6D3CB"/>
              </a:solidFill>
              <a:prstDash val="solid"/>
              <a:miter lim="400000"/>
            </a:ln>
          </a:left>
          <a:right>
            <a:ln w="25400" cap="flat">
              <a:solidFill>
                <a:srgbClr val="D6D3CB"/>
              </a:solidFill>
              <a:prstDash val="solid"/>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25400" cap="flat">
              <a:solidFill>
                <a:srgbClr val="D6D3CB"/>
              </a:solidFill>
              <a:prstDash val="solid"/>
              <a:miter lim="400000"/>
            </a:ln>
          </a:insideV>
        </a:tcBdr>
        <a:fill>
          <a:noFill/>
        </a:fill>
      </a:tcStyle>
    </a:lastRow>
    <a:firstRow>
      <a:tcTxStyle b="off" i="off">
        <a:font>
          <a:latin typeface="Palatino"/>
          <a:ea typeface="Palatino"/>
          <a:cs typeface="Palatino"/>
        </a:font>
        <a:srgbClr val="615F5C"/>
      </a:tcTxStyle>
      <a:tcStyle>
        <a:tcBdr>
          <a:left>
            <a:ln w="25400" cap="flat">
              <a:solidFill>
                <a:srgbClr val="D6D3CB"/>
              </a:solidFill>
              <a:prstDash val="solid"/>
              <a:miter lim="400000"/>
            </a:ln>
          </a:left>
          <a:right>
            <a:ln w="25400" cap="flat">
              <a:solidFill>
                <a:srgbClr val="D6D3CB"/>
              </a:solidFill>
              <a:prstDash val="solid"/>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25400" cap="flat">
              <a:solidFill>
                <a:srgbClr val="D6D3CB"/>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1" name="Shape 131"/>
          <p:cNvSpPr/>
          <p:nvPr>
            <p:ph type="sldImg"/>
          </p:nvPr>
        </p:nvSpPr>
        <p:spPr>
          <a:xfrm>
            <a:off x="1143000" y="685800"/>
            <a:ext cx="4572000" cy="3429000"/>
          </a:xfrm>
          <a:prstGeom prst="rect">
            <a:avLst/>
          </a:prstGeom>
        </p:spPr>
        <p:txBody>
          <a:bodyPr/>
          <a:lstStyle/>
          <a:p>
            <a:pPr/>
          </a:p>
        </p:txBody>
      </p:sp>
      <p:sp>
        <p:nvSpPr>
          <p:cNvPr id="132" name="Shape 1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In Canada, 47% of women and 6% of men who were victims of homicides were killed by an intimate partner in 2019. 1 in 4 women and 1 in 3 men who had ever been in a relationship reported experiencing intimate partner violence since the age of 15. This includes psychological, physical, and sexual abuse.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All posts in this dateset had at least 1 comment and 50% of all posts contained 5 or less comments. The most commented on post had 207 comments, and these posts were labeled non-abuse containing casual questions directed towards other Redditors. Posts about abuse tended to be more wordy, while having significantly less comments.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Abuse posts scored the highest in anger as expected. Non-abuse posts scored fairly high in happiness and fear compared to other emotions. This result is reflective of how the author of the dataset chose to include control variables for non-abuse from the aforementioned casual conversation, advice, anxiety, and anger threads. </a:t>
            </a:r>
          </a:p>
          <a:p>
            <a:pPr/>
          </a:p>
          <a:p>
            <a:pPr/>
            <a:r>
              <a:t>What was also interesting was that abuse comments scored high in anger but also happiness. This was because most happy words were positive words of comfort and advice, such as ‘love’, ‘happy', and ‘protect’. They were also used to express skepticism in being able to be happy.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The words were tokenized by removing numbers, punctuations, and insignificant words. Prefixes were added so that it was clear if the words were contained in either posts or comments. Urls were standardized, and similar words were lemmatized. A total of 19,518 tokens were used in modeling. </a:t>
            </a:r>
          </a:p>
          <a:p>
            <a:pPr/>
          </a:p>
          <a:p>
            <a:pPr/>
            <a:r>
              <a:t>The Naive Bayes Classifier proved to be the most effective model in predicting abuse out of the three models tested, which also includes the random forest classifier and logistic regression. The min_df parameter for CountVectorizer which was used to convert the text into a vector of token counts were tested with all three models within a range of 0 to 20, for posts, comments, and posts and comments combined. Combining both posts and comments resulted in the highest test accuracy for all three models. The best parameters for the highest ROC-AUC scores were found using GridsearchCV as shown in this table.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The top 10 most predictive words for abuse submissions using the Naive Bayes classifier are seen in this graph. Words in posts and comments are denoted by the prefix p_ and c_ respectively. </a:t>
            </a:r>
          </a:p>
          <a:p>
            <a:pPr/>
          </a:p>
          <a:p>
            <a:pPr/>
            <a:r>
              <a:t>As you can see the results are not very surprising. Most of these words directly refer to ‘domestic’ and ‘abuse’, with ‘abuser’ being the top word. ‘DV’ stands for domestic violence where it is often used in comments to give legal support, as in “Depending on where you live, there may be a law in place that releases you of a lease if you’ve experienced DV”. Comments with ‘healing’ contain words of encouragement in comments under abuse posts as in “When you focus on your healing you will begin to feel happy and trustful of the world once again”.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Here are the top 10 most predictive words for non-abuse submissions. Tokens from comments were more useful in predicting non-abuse because although comments were shorter, there were more comments under non-abuse posts, and hence more tokens from these comments. These words were mostly indicative of the choice of control submissions used in the dataset.</a:t>
            </a:r>
          </a:p>
          <a:p>
            <a:pPr/>
          </a:p>
          <a:p>
            <a:pPr/>
            <a:r>
              <a:t>The most predictive token was a url link to YouTube, due to the fact that some posts containing the most comments were threads related to music. Most words on this list were related to the CasualConversation thread and discussed various topics such as types of preferred tea flavours, musical artists, fashion, and nationality. The words ‘company’, ‘university’, and ‘exam’ were used to discuss credentials and direction in life. </a:t>
            </a:r>
          </a:p>
          <a:p>
            <a:pPr/>
          </a:p>
          <a:p>
            <a:pPr/>
            <a:r>
              <a:t>‘Mg’ was used in a discussion of medication dosage in the Anxiety thread. One quote said “Zoloft was horrible for me for the first two weeks. I was extremely anxious and unable to sleep. It was just awful. In my case I had to increase the dosage quickly, all the way up to 150 mg in just over a week”.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In this table 0 indicates non-abuse and 1 indicates abuse. The Multinomial Naive Bayes Classifier mislabeled non-abuse submissions as abuse more frequently than it mislabeled abuse submissions. For our case of identifying narratives of abuse, we aim to minimize false negatives by placing more importance on recall than on precision with a lower threshold as shown in the graph. We were able to achieve a precision of 0.8 and a recall of 0.99 with a threshold of 0.042.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Moving onto the Twitter section, the two hashtags #WhyIStayed and #WhyILeft come from a widely publicized incident in 2014, when American football player Ray Rice physically assaulted his then-fiancee Janay Palmer. This was a widely publicized incident where social media users initially expressed outrage towards Palmer for staying in the relationship and subsequently getting married even after the violent episode. </a:t>
            </a:r>
          </a:p>
          <a:p>
            <a:pPr/>
          </a:p>
          <a:p>
            <a:pPr/>
            <a:r>
              <a:t>Writer and domestic abuse survivor Beverly Gooden reacted by posting a series of tweets hashtagged #WhyIStayed to explain why it was so difficult to leave her past abusive relationship. The hashtag started to trend the same day and was used more than 100,000 times in less than two days. #WhyILeft was also created the same night, with survivors discussing how they escaped from domestic violence. </a:t>
            </a:r>
          </a:p>
          <a:p>
            <a:pPr/>
          </a:p>
          <a:p>
            <a:pPr/>
            <a:r>
              <a:t>30,377 tweets were pulled from the Twitter API using Twython, a personal Twitter API account, and a json file as provided by Schrading.</a:t>
            </a:r>
          </a:p>
          <a:p>
            <a:pPr/>
          </a:p>
          <a:p>
            <a:pPr/>
            <a:r>
              <a:t>These tweets had automated gold standard labels and often, contained both hashtags, in which case they were split automatically with regexes. Emojis were replaced with textual meaning using the demoji module, and mentions, hashtags, and redundant retweets were also deleted. The final dataset contained 19,552 tweets with an uneven number of just under 14,000 #WhyIStayed and 6,000 #WhyILeft tweets.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#WhyIStayed tweets contained more words and tokens than #WhyILeft tweets. #WhyILeft tweets were easier to read, which may be attributed to that #WhyIStayed tweets contained a higher percentage of urls, mentions, and capital letters. There were no significant difference in the mean counts of emojis between labels. Tweets were over 10 times shorter in word count than Reddit posts and comments.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#WhyILeft tweets had a higher percentage of the happy sentiment. #WhyIStayed tweets had a higher percentage of angry words because they were often recollections of why victims had put up with the abuse while they were in a past relationship. There were often similar words used in both but in different contexts. For instance, ‘wrong’ was used as a direct identifier of a situation in #WhyILeft tweets but it was used to describe an absence of this identification in #WhyIStayed tweets.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The words were again tokenized by removing numbers, punctuations, and insignificant words. Urls were standardized and similar words lemmatized. Retweets that redirected to the same urls without any added content were removed. A total of 8,550 tokens were found. </a:t>
            </a:r>
          </a:p>
          <a:p>
            <a:pPr/>
          </a:p>
          <a:p>
            <a:pPr/>
            <a:r>
              <a:t>The same three models were tested and the Logistic Regression model proved to be the most effective in predicting why people stayed vs. left.  Naive Bayes generally does better with less variables and data so this result is surprising given that the Twitter model tests significantly less tokens than the Reddit model.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The COVID-19 pandemic contributed to an increase in incidents in multiple countries around the globe. Between April and September 2020, Canada’s Assaulted Women’s Helpline received more than 70,000 calls, which was double the number of calls received within the same period in the previous year. Call volumes spiked immediately following the nation’s first lockdown. </a:t>
            </a:r>
          </a:p>
          <a:p>
            <a:pP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Here we have the top 20 most predictive words for abuse submissions using Logistic Regression. </a:t>
            </a:r>
          </a:p>
          <a:p>
            <a:pPr/>
            <a:r>
              <a:t>‘Realized’ was used to describe self-empowerment as in “because I realized someone had to actually love me, even if it was only myself”. Outside influences like friends and family also played a part in victims leaving an abusive situation: “an old friend reached out, showed me that I was not alone, and helped me find a way out”. The words ‘daughter’, and ‘mommy’ show that some of these outside influences were defined by the presence of children.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The top 20 most predictive words for #WhyIStayed told many different stories. There was a lot of name-calling and criticism which was paralleled with an insecure attachment to the abusive partner. *read quote 1* People often experienced feelings of embarrassment and shame before making their choice to stay. “because I was a strong intelligent woman and I didn’t want people to know I was dumb enough to let it happen to me”  </a:t>
            </a:r>
          </a:p>
          <a:p>
            <a:pPr/>
          </a:p>
          <a:p>
            <a:pPr/>
            <a:r>
              <a:t>*read quote 3* this one shows economic abuse where the victim experiences a lack of financial control.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Here #WhyILeft tweets were labelled 0 and #WhyIStayed tweets were labelled 1. For our case where we employ this Logistic Regression model alongside the previous Naive Bayes model from the Reddit data, we are more interested in warning users of narratives of #WhyIStayed instead of #WhyILeft. Therefore we put more emphasis on recall than precision. However, if we pick a lower threshold to increase recall, the majority of #WhyILeft tweets are also incorrectly labelled as #WhyIStayed. So picking a threshold of 0.56 allows us to attain a recall of 0.88 with a precision of 0.84 without allowing the recall of #WhyILeft tweets to drop under 0.6.</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In conclusion, the Twitter analysis was mostly congruent with battered person syndrome which is a type of post-traumatic stress disorder that can develop in people repeatedly experiencing domestic abuse. The Reddit analysis was not as revelational but with a high precision and recall, the model could be useful in identifying if a conversation pertains to domestic abuse. </a:t>
            </a:r>
          </a:p>
          <a:p>
            <a:pPr/>
          </a:p>
          <a:p>
            <a:pPr/>
            <a:r>
              <a:t>In future analyses, we may consider filtering the comments under Reddit abuse submissions to isolate the victim’s replies from the ones giving advice and encouragement through a crowd-sourced annotation study. Sentiment analysis can be further improved by using a larger dataset with more words as a basis. Additionally, using a balanced Twitter dataset with even tweets may aid in increasing recall further without also increasing the amount of false positives in the Logistic Regression model. </a:t>
            </a:r>
          </a:p>
          <a:p>
            <a:pPr/>
          </a:p>
          <a:p>
            <a:pPr/>
            <a:r>
              <a:t>After these revisions, the future Twitter model can be used alongside the Reddit model to identify the probability that someone could stay in an abusive situation based on the words they use on online counseling platforms. An alert system may be implemented to aid less experienced volunteers as they can find it more difficult to assess risk if they are not certified to do so. </a:t>
            </a:r>
          </a:p>
          <a:p>
            <a:pPr/>
          </a:p>
          <a:p>
            <a:pPr/>
            <a:r>
              <a:t>In the near future, these types of models can be used to train artificial intelligence to pick up language used by people who are likely to stay in an abusive situation, and in turn, promote the narrative of people who are likely to leave. Ironically, these chatbots may be trained by humans, to train other humans to outgrow their patterns of abusive history. </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Data from 17 police forces across Canada also showed that calls related to domestic violence rose by 12 per cent between March and June 2020, compared to the same time period in 2019. </a:t>
            </a:r>
          </a:p>
          <a:p>
            <a:pPr/>
          </a:p>
          <a:p>
            <a:pPr/>
            <a:r>
              <a:t>It may have been more difficult for people to leave abusive environments because of quarantine restrictions. Unique challenges for support shelters also arose because of the nature of the virus.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Excessive social media use generally contributes to declining mental health, but with reduced access to traditional forms of mental health resources, people have turned to social media and mental health apps for sources of support. A survey based in Ireland revealed that among people aged 18 to 25, more than 50% have turned to social media for support during the pandemic. </a:t>
            </a:r>
          </a:p>
          <a:p>
            <a:pPr/>
          </a:p>
          <a:p>
            <a:pPr/>
            <a:r>
              <a:t>A study done at the University of Manchester using text mining methods on the hashtag #WhyWeTweetMH revealed that the four main reasons why people use Twitter to discuss mental health problems was for (1) sense of community, (2) raising awareness and combatting stigma, (3) creating a safe space for expression, and (4) for coping and empowerment.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survey mentioned in the previous slide also revealed that 32% were using mental health apps for support during the pandemic. This method of reaching out for help may especially be essential for people who can’t make a phone call due to an abusive partner being present in the same environment. Mental health apps may preemptively prevent abusive situations as well, by helping abusers become more aware of their emotions and where they stem from.</a:t>
            </a:r>
          </a:p>
          <a:p>
            <a:pPr/>
          </a:p>
          <a:p>
            <a:pPr/>
            <a:r>
              <a:t>The Canadian government responded to the increasing demand for mental health support by launching Wellness Together Canada - an online portal for mental health and substance use resources which has now been accessed by over 2 million people. Subsequently, the PocketWell app was launched alongside this portal. It offers a self-assessment tool, a mood and mental well-being tracker, as well as free and confidential sessions with social workers, psychologists, and other professionals. </a:t>
            </a:r>
          </a:p>
          <a:p>
            <a:pPr/>
          </a:p>
          <a:p>
            <a:pPr/>
            <a:r>
              <a:t>7 Cups is an online platform which offers both free anonymous emotional support from volunteers and paid counselling services from professionals. Volunteers for 7 Cups can go through an Active Listening training program, where they can remotely practice compassionate and non-judgemental listening. When they encounter someone going through a crisis, they are required to refer the member to a licensed therapist.</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With data available from social media application programming interfaces, we can now use natural language processing to aid these volunteers from platforms like 7 Cups in better understanding the narratives of people who stay in abusive situations.</a:t>
            </a:r>
          </a:p>
          <a:p>
            <a:pPr/>
          </a:p>
          <a:p>
            <a:pPr/>
            <a:r>
              <a:t>For this project we analyzed two datasets from Reddit and Twitter using NLP. The Reddit case first takes posts and comments tagged non-abuse or abuse from various threads and summarizes the most predictive words, which can be used to identify if a dialogue contains abusive material. The Twitter case then makes predictions based on tweets hash tagged #WhyIStayed or #WhyILeft. These models can be applied in conjunction to aid volunteers in assessing the risk levels of prolonged domestic abuse based on an online conversation.</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First I will talk about the Reddit analysis. The datasets were created by Nicholas Schrading, whose published papers study domestic abuse discourse on Reddit and Twitter. The data used in these papers were cleaned, tokenized, and analyzed independently for this project.</a:t>
            </a:r>
          </a:p>
          <a:p>
            <a:pPr/>
          </a:p>
          <a:p>
            <a:pPr/>
            <a:r>
              <a:t>The Reddit data were downloaded as a shelved set of data from Schrading’s website. Subreddits under the name AbuseInterrupted, DomesticViolence, and SurvivorsofAbuse were labeled as abuse, while subreddits under CasualConversation, Advice, Anxiety, and Anger were labeled as non-abuse. These submissions and corresponding list of comments were joined together as an even set of 552 abuse and 552 non-abuse posts.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An additional emotions sensor dataset was downloaded from Kaggle for sentiment analysis of both Reddit and Twitter data. It contains eleven hundred and four widely used words and their scores of 7 emotions. The mean scores for each submission and tweet were calculated using the emotion scores for each token. These results are to be used only as reference as many tweets included in the modeling analysis were excluded in the sentiment analysis due to lack of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In the Reddit data, the average number of words and characters in abuse posts and comments were higher than in non-abuse posts and comments. Average word length in posts were also higher for abuse submissions. Non-abuse submissions were easier to read than abuse submissions and as well contained more capital letters.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3" name="Line"/>
          <p:cNvSpPr/>
          <p:nvPr/>
        </p:nvSpPr>
        <p:spPr>
          <a:xfrm>
            <a:off x="762000" y="121285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ne"/>
          <p:cNvSpPr/>
          <p:nvPr/>
        </p:nvSpPr>
        <p:spPr>
          <a:xfrm>
            <a:off x="762000" y="12192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Date"/>
          <p:cNvSpPr txBox="1"/>
          <p:nvPr>
            <p:ph type="body" sz="quarter" idx="21"/>
          </p:nvPr>
        </p:nvSpPr>
        <p:spPr>
          <a:xfrm>
            <a:off x="692667" y="12417226"/>
            <a:ext cx="22974301" cy="5080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Date</a:t>
            </a:r>
          </a:p>
        </p:txBody>
      </p:sp>
      <p:sp>
        <p:nvSpPr>
          <p:cNvPr id="16" name="Title Text"/>
          <p:cNvSpPr txBox="1"/>
          <p:nvPr>
            <p:ph type="title"/>
          </p:nvPr>
        </p:nvSpPr>
        <p:spPr>
          <a:xfrm>
            <a:off x="673100" y="8305800"/>
            <a:ext cx="23050500" cy="2959100"/>
          </a:xfrm>
          <a:prstGeom prst="rect">
            <a:avLst/>
          </a:prstGeom>
        </p:spPr>
        <p:txBody>
          <a:bodyPr anchor="b"/>
          <a:lstStyle/>
          <a:p>
            <a:pPr/>
            <a:r>
              <a:t>Title Text</a:t>
            </a:r>
          </a:p>
        </p:txBody>
      </p:sp>
      <p:sp>
        <p:nvSpPr>
          <p:cNvPr id="17" name="Body Level One…"/>
          <p:cNvSpPr txBox="1"/>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18"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8" name="“Type a quote here.”"/>
          <p:cNvSpPr txBox="1"/>
          <p:nvPr>
            <p:ph type="body" sz="quarter" idx="21"/>
          </p:nvPr>
        </p:nvSpPr>
        <p:spPr>
          <a:xfrm>
            <a:off x="2387600" y="6083300"/>
            <a:ext cx="19621500" cy="812800"/>
          </a:xfrm>
          <a:prstGeom prst="rect">
            <a:avLst/>
          </a:prstGeom>
        </p:spPr>
        <p:txBody>
          <a:bodyPr>
            <a:spAutoFit/>
          </a:bodyPr>
          <a:lstStyle>
            <a:lvl1pPr marL="0" indent="0" algn="ctr">
              <a:spcBef>
                <a:spcPts val="5300"/>
              </a:spcBef>
              <a:buClrTx/>
              <a:buSzTx/>
              <a:buFontTx/>
              <a:buNone/>
              <a:defRPr sz="4200"/>
            </a:lvl1pPr>
          </a:lstStyle>
          <a:p>
            <a:pPr/>
            <a:r>
              <a:t>“Type a quote here.” </a:t>
            </a:r>
          </a:p>
        </p:txBody>
      </p:sp>
      <p:sp>
        <p:nvSpPr>
          <p:cNvPr id="109" name="–Johnny Appleseed"/>
          <p:cNvSpPr txBox="1"/>
          <p:nvPr>
            <p:ph type="body" sz="quarter" idx="22"/>
          </p:nvPr>
        </p:nvSpPr>
        <p:spPr>
          <a:xfrm>
            <a:off x="2387600" y="8953500"/>
            <a:ext cx="19621500" cy="812800"/>
          </a:xfrm>
          <a:prstGeom prst="rect">
            <a:avLst/>
          </a:prstGeom>
        </p:spPr>
        <p:txBody>
          <a:bodyPr anchor="t">
            <a:spAutoFit/>
          </a:bodyPr>
          <a:lstStyle>
            <a:lvl1pPr marL="0" indent="0" algn="ctr">
              <a:spcBef>
                <a:spcPts val="1700"/>
              </a:spcBef>
              <a:buClrTx/>
              <a:buSzTx/>
              <a:buFontTx/>
              <a:buNone/>
              <a:defRPr i="1" sz="4200">
                <a:solidFill>
                  <a:srgbClr val="5C86B9"/>
                </a:solidFill>
              </a:defRPr>
            </a:lvl1pPr>
          </a:lstStyle>
          <a:p>
            <a:pPr/>
            <a:r>
              <a:t>–Johnny Appleseed</a:t>
            </a:r>
          </a:p>
        </p:txBody>
      </p:sp>
      <p:sp>
        <p:nvSpPr>
          <p:cNvPr id="110"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7" name="Black and white photo of three young children smiling"/>
          <p:cNvSpPr/>
          <p:nvPr>
            <p:ph type="pic" idx="21"/>
          </p:nvPr>
        </p:nvSpPr>
        <p:spPr>
          <a:xfrm>
            <a:off x="0" y="-1828800"/>
            <a:ext cx="24384000" cy="17415934"/>
          </a:xfrm>
          <a:prstGeom prst="rect">
            <a:avLst/>
          </a:prstGeom>
        </p:spPr>
        <p:txBody>
          <a:bodyPr lIns="91439" tIns="45719" rIns="91439" bIns="45719" anchor="t">
            <a:noAutofit/>
          </a:bodyPr>
          <a:lstStyle/>
          <a:p>
            <a:pPr/>
          </a:p>
        </p:txBody>
      </p:sp>
      <p:sp>
        <p:nvSpPr>
          <p:cNvPr id="118"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25"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5" name="Line"/>
          <p:cNvSpPr/>
          <p:nvPr/>
        </p:nvSpPr>
        <p:spPr>
          <a:xfrm>
            <a:off x="762000" y="121285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6" name="Line"/>
          <p:cNvSpPr/>
          <p:nvPr/>
        </p:nvSpPr>
        <p:spPr>
          <a:xfrm>
            <a:off x="762000" y="12192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Date"/>
          <p:cNvSpPr txBox="1"/>
          <p:nvPr>
            <p:ph type="body" sz="quarter" idx="21"/>
          </p:nvPr>
        </p:nvSpPr>
        <p:spPr>
          <a:xfrm>
            <a:off x="692667" y="12417226"/>
            <a:ext cx="22974301" cy="508001"/>
          </a:xfrm>
          <a:prstGeom prst="rect">
            <a:avLst/>
          </a:prstGeom>
        </p:spPr>
        <p:txBody>
          <a:bodyPr>
            <a:spAutoFit/>
          </a:bodyPr>
          <a:lstStyle>
            <a:lvl1pPr marL="0" indent="0">
              <a:spcBef>
                <a:spcPts val="0"/>
              </a:spcBef>
              <a:buClrTx/>
              <a:buSzTx/>
              <a:buFontTx/>
              <a:buNone/>
              <a:defRPr i="1" sz="2400">
                <a:solidFill>
                  <a:srgbClr val="5C86B9"/>
                </a:solidFill>
              </a:defRPr>
            </a:lvl1pPr>
          </a:lstStyle>
          <a:p>
            <a:pPr/>
            <a:r>
              <a:t>Date</a:t>
            </a:r>
          </a:p>
        </p:txBody>
      </p:sp>
      <p:sp>
        <p:nvSpPr>
          <p:cNvPr id="28" name="Black and white photo of three young children smiling"/>
          <p:cNvSpPr/>
          <p:nvPr>
            <p:ph type="pic" idx="22"/>
          </p:nvPr>
        </p:nvSpPr>
        <p:spPr>
          <a:xfrm>
            <a:off x="698500" y="-698500"/>
            <a:ext cx="23012400" cy="16436287"/>
          </a:xfrm>
          <a:prstGeom prst="rect">
            <a:avLst/>
          </a:prstGeom>
        </p:spPr>
        <p:txBody>
          <a:bodyPr lIns="91439" tIns="45719" rIns="91439" bIns="45719" anchor="t">
            <a:noAutofit/>
          </a:bodyPr>
          <a:lstStyle/>
          <a:p>
            <a:pPr/>
          </a:p>
        </p:txBody>
      </p:sp>
      <p:sp>
        <p:nvSpPr>
          <p:cNvPr id="29" name="Title Text"/>
          <p:cNvSpPr txBox="1"/>
          <p:nvPr>
            <p:ph type="title"/>
          </p:nvPr>
        </p:nvSpPr>
        <p:spPr>
          <a:xfrm>
            <a:off x="673100" y="9715500"/>
            <a:ext cx="23050500" cy="1549400"/>
          </a:xfrm>
          <a:prstGeom prst="rect">
            <a:avLst/>
          </a:prstGeom>
        </p:spPr>
        <p:txBody>
          <a:bodyPr anchor="b"/>
          <a:lstStyle/>
          <a:p>
            <a:pPr/>
            <a:r>
              <a:t>Title Text</a:t>
            </a:r>
          </a:p>
        </p:txBody>
      </p:sp>
      <p:sp>
        <p:nvSpPr>
          <p:cNvPr id="30" name="Body Level One…"/>
          <p:cNvSpPr txBox="1"/>
          <p:nvPr>
            <p:ph type="body" sz="quarter" idx="1"/>
          </p:nvPr>
        </p:nvSpPr>
        <p:spPr>
          <a:xfrm>
            <a:off x="673100" y="11252200"/>
            <a:ext cx="23050500" cy="7112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8" name="Line"/>
          <p:cNvSpPr/>
          <p:nvPr/>
        </p:nvSpPr>
        <p:spPr>
          <a:xfrm>
            <a:off x="762000" y="68453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9" name="Line"/>
          <p:cNvSpPr/>
          <p:nvPr/>
        </p:nvSpPr>
        <p:spPr>
          <a:xfrm>
            <a:off x="762000" y="6908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 name="Title Text"/>
          <p:cNvSpPr txBox="1"/>
          <p:nvPr>
            <p:ph type="title"/>
          </p:nvPr>
        </p:nvSpPr>
        <p:spPr>
          <a:xfrm>
            <a:off x="673100" y="3695700"/>
            <a:ext cx="23050500" cy="2959100"/>
          </a:xfrm>
          <a:prstGeom prst="rect">
            <a:avLst/>
          </a:prstGeom>
        </p:spPr>
        <p:txBody>
          <a:bodyPr anchor="b"/>
          <a:lstStyle/>
          <a:p>
            <a:pPr/>
            <a:r>
              <a:t>Title Text</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grpSp>
        <p:nvGrpSpPr>
          <p:cNvPr id="50" name="Group"/>
          <p:cNvGrpSpPr/>
          <p:nvPr/>
        </p:nvGrpSpPr>
        <p:grpSpPr>
          <a:xfrm>
            <a:off x="673100" y="7416800"/>
            <a:ext cx="10909300" cy="63500"/>
            <a:chOff x="0" y="0"/>
            <a:chExt cx="10909299" cy="63500"/>
          </a:xfrm>
        </p:grpSpPr>
        <p:sp>
          <p:nvSpPr>
            <p:cNvPr id="48" name="Line"/>
            <p:cNvSpPr/>
            <p:nvPr/>
          </p:nvSpPr>
          <p:spPr>
            <a:xfrm>
              <a:off x="0" y="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49" name="Line"/>
            <p:cNvSpPr/>
            <p:nvPr/>
          </p:nvSpPr>
          <p:spPr>
            <a:xfrm>
              <a:off x="0" y="63500"/>
              <a:ext cx="10909300" cy="0"/>
            </a:xfrm>
            <a:prstGeom prst="line">
              <a:avLst/>
            </a:prstGeom>
            <a:noFill/>
            <a:ln w="12700" cap="flat">
              <a:solidFill>
                <a:schemeClr val="accent1">
                  <a:hueOff val="109193"/>
                  <a:satOff val="-4874"/>
                  <a:lumOff val="12971"/>
                </a:schemeClr>
              </a:solidFill>
              <a:prstDash val="solid"/>
              <a:miter lim="400000"/>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sp>
        <p:nvSpPr>
          <p:cNvPr id="51" name="Black and white portrait photo of a smiling child looking up and away"/>
          <p:cNvSpPr/>
          <p:nvPr>
            <p:ph type="pic" idx="21"/>
          </p:nvPr>
        </p:nvSpPr>
        <p:spPr>
          <a:xfrm>
            <a:off x="10883900" y="0"/>
            <a:ext cx="16205200" cy="13716000"/>
          </a:xfrm>
          <a:prstGeom prst="rect">
            <a:avLst/>
          </a:prstGeom>
        </p:spPr>
        <p:txBody>
          <a:bodyPr lIns="91439" tIns="45719" rIns="91439" bIns="45719" anchor="t">
            <a:noAutofit/>
          </a:bodyPr>
          <a:lstStyle/>
          <a:p>
            <a:pPr/>
          </a:p>
        </p:txBody>
      </p:sp>
      <p:sp>
        <p:nvSpPr>
          <p:cNvPr id="52" name="Title Text"/>
          <p:cNvSpPr txBox="1"/>
          <p:nvPr>
            <p:ph type="title"/>
          </p:nvPr>
        </p:nvSpPr>
        <p:spPr>
          <a:xfrm>
            <a:off x="673100" y="2717800"/>
            <a:ext cx="10909300" cy="4559300"/>
          </a:xfrm>
          <a:prstGeom prst="rect">
            <a:avLst/>
          </a:prstGeom>
        </p:spPr>
        <p:txBody>
          <a:bodyPr anchor="b"/>
          <a:lstStyle/>
          <a:p>
            <a:pPr/>
            <a:r>
              <a:t>Title Text</a:t>
            </a:r>
          </a:p>
        </p:txBody>
      </p:sp>
      <p:sp>
        <p:nvSpPr>
          <p:cNvPr id="53" name="Body Level One…"/>
          <p:cNvSpPr txBox="1"/>
          <p:nvPr>
            <p:ph type="body" sz="quarter" idx="1"/>
          </p:nvPr>
        </p:nvSpPr>
        <p:spPr>
          <a:xfrm>
            <a:off x="673100" y="7607300"/>
            <a:ext cx="10909300" cy="4737100"/>
          </a:xfrm>
          <a:prstGeom prst="rect">
            <a:avLst/>
          </a:prstGeom>
        </p:spPr>
        <p:txBody>
          <a:bodyPr anchor="t"/>
          <a:lstStyle>
            <a:lvl1pPr marL="0" indent="0">
              <a:spcBef>
                <a:spcPts val="1400"/>
              </a:spcBef>
              <a:buClrTx/>
              <a:buSzTx/>
              <a:buFontTx/>
              <a:buNone/>
              <a:defRPr sz="3200">
                <a:solidFill>
                  <a:srgbClr val="5C86B9"/>
                </a:solidFill>
              </a:defRPr>
            </a:lvl1pPr>
            <a:lvl2pPr marL="0" indent="0">
              <a:spcBef>
                <a:spcPts val="1400"/>
              </a:spcBef>
              <a:buClrTx/>
              <a:buSzTx/>
              <a:buFontTx/>
              <a:buNone/>
              <a:defRPr sz="3200">
                <a:solidFill>
                  <a:srgbClr val="5C86B9"/>
                </a:solidFill>
              </a:defRPr>
            </a:lvl2pPr>
            <a:lvl3pPr marL="0" indent="0">
              <a:spcBef>
                <a:spcPts val="1400"/>
              </a:spcBef>
              <a:buClrTx/>
              <a:buSzTx/>
              <a:buFontTx/>
              <a:buNone/>
              <a:defRPr sz="3200">
                <a:solidFill>
                  <a:srgbClr val="5C86B9"/>
                </a:solidFill>
              </a:defRPr>
            </a:lvl3pPr>
            <a:lvl4pPr marL="0" indent="0">
              <a:spcBef>
                <a:spcPts val="1400"/>
              </a:spcBef>
              <a:buClrTx/>
              <a:buSzTx/>
              <a:buFontTx/>
              <a:buNone/>
              <a:defRPr sz="3200">
                <a:solidFill>
                  <a:srgbClr val="5C86B9"/>
                </a:solidFill>
              </a:defRPr>
            </a:lvl4pPr>
            <a:lvl5pPr marL="0" indent="0">
              <a:spcBef>
                <a:spcPts val="1400"/>
              </a:spcBef>
              <a:buClrTx/>
              <a:buSzTx/>
              <a:buFontTx/>
              <a:buNone/>
              <a:defRPr sz="3200">
                <a:solidFill>
                  <a:srgbClr val="5C86B9"/>
                </a:solidFill>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1" name="Title Text"/>
          <p:cNvSpPr txBox="1"/>
          <p:nvPr>
            <p:ph type="title"/>
          </p:nvPr>
        </p:nvSpPr>
        <p:spPr>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p>
            <a:pPr/>
            <a:r>
              <a:t>Title Text</a:t>
            </a:r>
          </a:p>
        </p:txBody>
      </p:sp>
      <p:sp>
        <p:nvSpPr>
          <p:cNvPr id="7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8" name="Line"/>
          <p:cNvSpPr/>
          <p:nvPr/>
        </p:nvSpPr>
        <p:spPr>
          <a:xfrm>
            <a:off x="762000" y="36068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9" name="Line"/>
          <p:cNvSpPr/>
          <p:nvPr/>
        </p:nvSpPr>
        <p:spPr>
          <a:xfrm>
            <a:off x="762000" y="3683000"/>
            <a:ext cx="10668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0" name="Black and white portrait photo of a smiling parent and their adult child touching foreheads"/>
          <p:cNvSpPr/>
          <p:nvPr>
            <p:ph type="pic" idx="21"/>
          </p:nvPr>
        </p:nvSpPr>
        <p:spPr>
          <a:xfrm>
            <a:off x="11366500" y="-1511300"/>
            <a:ext cx="13093700" cy="16733190"/>
          </a:xfrm>
          <a:prstGeom prst="rect">
            <a:avLst/>
          </a:prstGeom>
        </p:spPr>
        <p:txBody>
          <a:bodyPr lIns="91439" tIns="45719" rIns="91439" bIns="45719" anchor="t">
            <a:noAutofit/>
          </a:bodyPr>
          <a:lstStyle/>
          <a:p>
            <a:pPr/>
          </a:p>
        </p:txBody>
      </p:sp>
      <p:sp>
        <p:nvSpPr>
          <p:cNvPr id="81" name="Title Text"/>
          <p:cNvSpPr txBox="1"/>
          <p:nvPr>
            <p:ph type="title"/>
          </p:nvPr>
        </p:nvSpPr>
        <p:spPr>
          <a:xfrm>
            <a:off x="673100" y="622300"/>
            <a:ext cx="10909300" cy="2870200"/>
          </a:xfrm>
          <a:prstGeom prst="rect">
            <a:avLst/>
          </a:prstGeom>
        </p:spPr>
        <p:txBody>
          <a:bodyPr/>
          <a:lstStyle/>
          <a:p>
            <a:pPr/>
            <a:r>
              <a:t>Title Text</a:t>
            </a:r>
          </a:p>
        </p:txBody>
      </p:sp>
      <p:sp>
        <p:nvSpPr>
          <p:cNvPr id="82" name="Body Level One…"/>
          <p:cNvSpPr txBox="1"/>
          <p:nvPr>
            <p:ph type="body" sz="half" idx="1"/>
          </p:nvPr>
        </p:nvSpPr>
        <p:spPr>
          <a:xfrm>
            <a:off x="673100" y="4191000"/>
            <a:ext cx="10909300" cy="8890000"/>
          </a:xfrm>
          <a:prstGeom prst="rect">
            <a:avLst/>
          </a:prstGeom>
        </p:spPr>
        <p:txBody>
          <a:bodyPr/>
          <a:lstStyle>
            <a:lvl1pPr marL="571500" indent="-571500">
              <a:spcBef>
                <a:spcPts val="5300"/>
              </a:spcBef>
              <a:defRPr sz="4200"/>
            </a:lvl1pPr>
            <a:lvl2pPr marL="1143000" indent="-571500">
              <a:spcBef>
                <a:spcPts val="5300"/>
              </a:spcBef>
              <a:defRPr sz="4200"/>
            </a:lvl2pPr>
            <a:lvl3pPr marL="1714500" indent="-571500">
              <a:spcBef>
                <a:spcPts val="5300"/>
              </a:spcBef>
              <a:defRPr sz="4200"/>
            </a:lvl3pPr>
            <a:lvl4pPr marL="2286000" indent="-571500">
              <a:spcBef>
                <a:spcPts val="5300"/>
              </a:spcBef>
              <a:defRPr sz="4200"/>
            </a:lvl4pPr>
            <a:lvl5pPr marL="2857500" indent="-571500">
              <a:spcBef>
                <a:spcPts val="53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lvl1pPr>
              <a:defRPr>
                <a:solidFill>
                  <a:srgbClr val="FFFFFF"/>
                </a:solidFill>
                <a:effectLst>
                  <a:outerShdw sx="100000" sy="100000" kx="0" ky="0" algn="b" rotWithShape="0" blurRad="38100" dist="15537" dir="5392174">
                    <a:srgbClr val="000000">
                      <a:alpha val="78421"/>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90" name="Body Level One…"/>
          <p:cNvSpPr txBox="1"/>
          <p:nvPr>
            <p:ph type="body" idx="1"/>
          </p:nvPr>
        </p:nvSpPr>
        <p:spPr>
          <a:xfrm>
            <a:off x="673100" y="622300"/>
            <a:ext cx="23050500" cy="12471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98" name="Black and white portrait photo of a smiling parent and their adult child touching foreheads"/>
          <p:cNvSpPr/>
          <p:nvPr>
            <p:ph type="pic" sz="half" idx="21"/>
          </p:nvPr>
        </p:nvSpPr>
        <p:spPr>
          <a:xfrm>
            <a:off x="15760700" y="4995231"/>
            <a:ext cx="7404100" cy="9462125"/>
          </a:xfrm>
          <a:prstGeom prst="rect">
            <a:avLst/>
          </a:prstGeom>
        </p:spPr>
        <p:txBody>
          <a:bodyPr lIns="91439" tIns="45719" rIns="91439" bIns="45719" anchor="t">
            <a:noAutofit/>
          </a:bodyPr>
          <a:lstStyle/>
          <a:p>
            <a:pPr/>
          </a:p>
        </p:txBody>
      </p:sp>
      <p:sp>
        <p:nvSpPr>
          <p:cNvPr id="99" name="Black and white photo of three young children smiling"/>
          <p:cNvSpPr/>
          <p:nvPr>
            <p:ph type="pic" sz="quarter" idx="22"/>
          </p:nvPr>
        </p:nvSpPr>
        <p:spPr>
          <a:xfrm>
            <a:off x="15582900" y="952500"/>
            <a:ext cx="7772400" cy="5549980"/>
          </a:xfrm>
          <a:prstGeom prst="rect">
            <a:avLst/>
          </a:prstGeom>
        </p:spPr>
        <p:txBody>
          <a:bodyPr lIns="91439" tIns="45719" rIns="91439" bIns="45719" anchor="t">
            <a:noAutofit/>
          </a:bodyPr>
          <a:lstStyle/>
          <a:p>
            <a:pPr/>
          </a:p>
        </p:txBody>
      </p:sp>
      <p:sp>
        <p:nvSpPr>
          <p:cNvPr id="100" name="Black and white portrait photo of a smiling child looking up and away"/>
          <p:cNvSpPr/>
          <p:nvPr>
            <p:ph type="pic" idx="23"/>
          </p:nvPr>
        </p:nvSpPr>
        <p:spPr>
          <a:xfrm>
            <a:off x="1206500" y="488578"/>
            <a:ext cx="14173200" cy="11996126"/>
          </a:xfrm>
          <a:prstGeom prst="rect">
            <a:avLst/>
          </a:prstGeom>
        </p:spPr>
        <p:txBody>
          <a:bodyPr lIns="91439" tIns="45719" rIns="91439" bIns="45719" anchor="t">
            <a:noAutofit/>
          </a:bodyPr>
          <a:lstStyle/>
          <a:p>
            <a:pPr/>
          </a:p>
        </p:txBody>
      </p:sp>
      <p:sp>
        <p:nvSpPr>
          <p:cNvPr id="101" name="Slide Number"/>
          <p:cNvSpPr txBox="1"/>
          <p:nvPr>
            <p:ph type="sldNum" sz="quarter" idx="2"/>
          </p:nvPr>
        </p:nvSpPr>
        <p:spPr>
          <a:prstGeom prst="rect">
            <a:avLst/>
          </a:prstGeom>
        </p:spPr>
        <p:txBody>
          <a:bodyPr/>
          <a:lstStyle>
            <a:lvl1pPr>
              <a:defRPr>
                <a:solidFill>
                  <a:srgbClr val="32486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ne"/>
          <p:cNvSpPr/>
          <p:nvPr/>
        </p:nvSpPr>
        <p:spPr>
          <a:xfrm>
            <a:off x="762000" y="36068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762000" y="3683000"/>
            <a:ext cx="22860000" cy="0"/>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itle Text"/>
          <p:cNvSpPr txBox="1"/>
          <p:nvPr>
            <p:ph type="title"/>
          </p:nvPr>
        </p:nvSpPr>
        <p:spPr>
          <a:xfrm>
            <a:off x="673100" y="622300"/>
            <a:ext cx="23050500" cy="287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Body Level One…"/>
          <p:cNvSpPr txBox="1"/>
          <p:nvPr>
            <p:ph type="body" idx="1"/>
          </p:nvPr>
        </p:nvSpPr>
        <p:spPr>
          <a:xfrm>
            <a:off x="673100" y="4191000"/>
            <a:ext cx="23050500" cy="889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23228300" y="12979400"/>
            <a:ext cx="393700" cy="469900"/>
          </a:xfrm>
          <a:prstGeom prst="rect">
            <a:avLst/>
          </a:prstGeom>
          <a:ln w="12700">
            <a:miter lim="400000"/>
          </a:ln>
        </p:spPr>
        <p:txBody>
          <a:bodyPr wrap="none" lIns="50800" tIns="50800" rIns="50800" bIns="50800" anchor="ctr">
            <a:spAutoFit/>
          </a:bodyPr>
          <a:lstStyle>
            <a:lvl1pPr>
              <a:defRPr sz="2200">
                <a:solidFill>
                  <a:schemeClr val="accent1">
                    <a:hueOff val="54750"/>
                    <a:satOff val="-1697"/>
                    <a:lumOff val="-18038"/>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1pPr>
      <a:lvl2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2pPr>
      <a:lvl3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3pPr>
      <a:lvl4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4pPr>
      <a:lvl5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5pPr>
      <a:lvl6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6pPr>
      <a:lvl7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7pPr>
      <a:lvl8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8pPr>
      <a:lvl9pPr marL="0" marR="0" indent="0" algn="l" defTabSz="825500" rtl="0" latinLnBrk="0">
        <a:lnSpc>
          <a:spcPct val="100000"/>
        </a:lnSpc>
        <a:spcBef>
          <a:spcPts val="0"/>
        </a:spcBef>
        <a:spcAft>
          <a:spcPts val="0"/>
        </a:spcAft>
        <a:buClrTx/>
        <a:buSzTx/>
        <a:buFontTx/>
        <a:buNone/>
        <a:tabLst/>
        <a:defRPr b="0" baseline="0" cap="none" i="0" spc="-180" strike="noStrike" sz="9000" u="none">
          <a:solidFill>
            <a:schemeClr val="accent1">
              <a:hueOff val="54750"/>
              <a:satOff val="-1697"/>
              <a:lumOff val="-18038"/>
            </a:schemeClr>
          </a:solidFill>
          <a:uFillTx/>
          <a:latin typeface="+mn-lt"/>
          <a:ea typeface="+mn-ea"/>
          <a:cs typeface="+mn-cs"/>
          <a:sym typeface="Didot"/>
        </a:defRPr>
      </a:lvl9pPr>
    </p:titleStyle>
    <p:bodyStyle>
      <a:lvl1pPr marL="7366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1pPr>
      <a:lvl2pPr marL="14732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2pPr>
      <a:lvl3pPr marL="22098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3pPr>
      <a:lvl4pPr marL="29464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4pPr>
      <a:lvl5pPr marL="36830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5pPr>
      <a:lvl6pPr marL="44196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6pPr>
      <a:lvl7pPr marL="51562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7pPr>
      <a:lvl8pPr marL="58928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8pPr>
      <a:lvl9pPr marL="6629400" marR="0" indent="-736600" algn="l" defTabSz="825500" rtl="0" latinLnBrk="0">
        <a:lnSpc>
          <a:spcPct val="100000"/>
        </a:lnSpc>
        <a:spcBef>
          <a:spcPts val="5900"/>
        </a:spcBef>
        <a:spcAft>
          <a:spcPts val="0"/>
        </a:spcAft>
        <a:buClr>
          <a:srgbClr val="5C86B9"/>
        </a:buClr>
        <a:buSzPct val="70000"/>
        <a:buFont typeface="Zapf Dingbats"/>
        <a:buChar char="✤"/>
        <a:tabLst/>
        <a:defRPr b="0" baseline="0" cap="none" i="0" spc="0" strike="noStrike" sz="5200" u="none">
          <a:solidFill>
            <a:srgbClr val="000000"/>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1pPr>
      <a:lvl2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2pPr>
      <a:lvl3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3pPr>
      <a:lvl4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4pPr>
      <a:lvl5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5pPr>
      <a:lvl6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6pPr>
      <a:lvl7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7pPr>
      <a:lvl8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8pPr>
      <a:lvl9pPr marL="0" marR="0" indent="0" algn="ctr" defTabSz="8255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tif"/><Relationship Id="rId4" Type="http://schemas.openxmlformats.org/officeDocument/2006/relationships/image" Target="../media/image14.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tif"/><Relationship Id="rId4"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tif"/><Relationship Id="rId4" Type="http://schemas.openxmlformats.org/officeDocument/2006/relationships/hyperlink" Target="http://www.youtube.com/watch?v=9pkLDEEs20U"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tif"/><Relationship Id="rId4"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tif"/><Relationship Id="rId4" Type="http://schemas.openxmlformats.org/officeDocument/2006/relationships/image" Target="../media/image2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tif"/><Relationship Id="rId4" Type="http://schemas.openxmlformats.org/officeDocument/2006/relationships/image" Target="../media/image26.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tif"/><Relationship Id="rId4" Type="http://schemas.openxmlformats.org/officeDocument/2006/relationships/image" Target="../media/image9.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tif"/><Relationship Id="rId4" Type="http://schemas.openxmlformats.org/officeDocument/2006/relationships/image" Target="../media/image1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nicschrading.com/data" TargetMode="External"/><Relationship Id="rId4" Type="http://schemas.openxmlformats.org/officeDocument/2006/relationships/image" Target="../media/image1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kaggle.com/datasets/iwilldoit/emotions-sensor-data-se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June 22, 2022"/>
          <p:cNvSpPr txBox="1"/>
          <p:nvPr>
            <p:ph type="body" idx="21"/>
          </p:nvPr>
        </p:nvSpPr>
        <p:spPr>
          <a:prstGeom prst="rect">
            <a:avLst/>
          </a:prstGeom>
        </p:spPr>
        <p:txBody>
          <a:bodyPr/>
          <a:lstStyle/>
          <a:p>
            <a:pPr/>
            <a:r>
              <a:t>June 22, 2022</a:t>
            </a:r>
          </a:p>
        </p:txBody>
      </p:sp>
      <p:sp>
        <p:nvSpPr>
          <p:cNvPr id="135" name="An Analysis of Domestic Violence Using Natural Language Processing"/>
          <p:cNvSpPr txBox="1"/>
          <p:nvPr>
            <p:ph type="title"/>
          </p:nvPr>
        </p:nvSpPr>
        <p:spPr>
          <a:prstGeom prst="rect">
            <a:avLst/>
          </a:prstGeom>
        </p:spPr>
        <p:txBody>
          <a:bodyPr/>
          <a:lstStyle>
            <a:lvl1pPr defTabSz="544830">
              <a:defRPr spc="-118" sz="5940"/>
            </a:lvl1pPr>
          </a:lstStyle>
          <a:p>
            <a:pPr/>
            <a:r>
              <a:t>An Analysis of Domestic Violence Using Natural Language Processing</a:t>
            </a:r>
          </a:p>
        </p:txBody>
      </p:sp>
      <p:sp>
        <p:nvSpPr>
          <p:cNvPr id="136" name="Elie Park"/>
          <p:cNvSpPr txBox="1"/>
          <p:nvPr>
            <p:ph type="body" sz="quarter" idx="1"/>
          </p:nvPr>
        </p:nvSpPr>
        <p:spPr>
          <a:prstGeom prst="rect">
            <a:avLst/>
          </a:prstGeom>
        </p:spPr>
        <p:txBody>
          <a:bodyPr/>
          <a:lstStyle/>
          <a:p>
            <a:pPr/>
            <a:r>
              <a:t>Elie Park</a:t>
            </a:r>
          </a:p>
        </p:txBody>
      </p:sp>
      <p:pic>
        <p:nvPicPr>
          <p:cNvPr id="137" name="Image" descr="Image"/>
          <p:cNvPicPr>
            <a:picLocks noChangeAspect="1"/>
          </p:cNvPicPr>
          <p:nvPr/>
        </p:nvPicPr>
        <p:blipFill>
          <a:blip r:embed="rId2">
            <a:extLst/>
          </a:blip>
          <a:stretch>
            <a:fillRect/>
          </a:stretch>
        </p:blipFill>
        <p:spPr>
          <a:xfrm>
            <a:off x="5739949" y="761699"/>
            <a:ext cx="12916802" cy="86112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Reddit Data: Post Length"/>
          <p:cNvSpPr txBox="1"/>
          <p:nvPr>
            <p:ph type="title"/>
          </p:nvPr>
        </p:nvSpPr>
        <p:spPr>
          <a:prstGeom prst="rect">
            <a:avLst/>
          </a:prstGeom>
        </p:spPr>
        <p:txBody>
          <a:bodyPr/>
          <a:lstStyle>
            <a:lvl1pPr defTabSz="800735">
              <a:defRPr spc="-174" sz="8730"/>
            </a:lvl1pPr>
          </a:lstStyle>
          <a:p>
            <a:pPr/>
            <a:r>
              <a:t>Reddit Data: Post Length</a:t>
            </a:r>
          </a:p>
        </p:txBody>
      </p:sp>
      <p:sp>
        <p:nvSpPr>
          <p:cNvPr id="192" name="Posts and comments related to abuse contain more characters and words (p &lt;&lt; 0.001)…"/>
          <p:cNvSpPr txBox="1"/>
          <p:nvPr>
            <p:ph type="body" sz="half" idx="1"/>
          </p:nvPr>
        </p:nvSpPr>
        <p:spPr>
          <a:prstGeom prst="rect">
            <a:avLst/>
          </a:prstGeom>
        </p:spPr>
        <p:txBody>
          <a:bodyPr/>
          <a:lstStyle/>
          <a:p>
            <a:pPr marL="548640" indent="-548640" defTabSz="792479">
              <a:spcBef>
                <a:spcPts val="5000"/>
              </a:spcBef>
              <a:defRPr sz="4032"/>
            </a:pPr>
            <a:r>
              <a:t>Posts and comments related to abuse contain more characters and words (p &lt;&lt; 0.001) </a:t>
            </a:r>
          </a:p>
          <a:p>
            <a:pPr marL="548640" indent="-548640" defTabSz="792479">
              <a:spcBef>
                <a:spcPts val="5000"/>
              </a:spcBef>
              <a:defRPr sz="4032"/>
            </a:pPr>
            <a:r>
              <a:t>Average word length in abuse posts and comments (p &lt;&lt; 0.001) </a:t>
            </a:r>
          </a:p>
          <a:p>
            <a:pPr marL="548640" indent="-548640" defTabSz="792479">
              <a:spcBef>
                <a:spcPts val="5000"/>
              </a:spcBef>
              <a:defRPr sz="4032"/>
            </a:pPr>
            <a:r>
              <a:t>Non-abuse posts and comments were easier to read than abuse posts and comments (p &lt;&lt; 0.001)</a:t>
            </a:r>
          </a:p>
          <a:p>
            <a:pPr marL="548640" indent="-548640" defTabSz="792479">
              <a:spcBef>
                <a:spcPts val="5000"/>
              </a:spcBef>
              <a:defRPr sz="4032"/>
            </a:pPr>
            <a:r>
              <a:t>More capital letters in non-abuse posts and comments (p &lt; 0.01) </a:t>
            </a:r>
          </a:p>
        </p:txBody>
      </p:sp>
      <p:pic>
        <p:nvPicPr>
          <p:cNvPr id="193" name="3Lj-NeyLJiuhUg_Pux9bpK-Snd8MeYeov-MZJjTbmiWgSaW3xBXc5GPehdiV_3KCEx94Spx6h3wcbIOf3GSLlTPGzVX23idlvJ7VSQRkO_R19niSLjU_J2GVWpZMgmaCHZ1LWdD89Iut0F6PNA.png" descr="3Lj-NeyLJiuhUg_Pux9bpK-Snd8MeYeov-MZJjTbmiWgSaW3xBXc5GPehdiV_3KCEx94Spx6h3wcbIOf3GSLlTPGzVX23idlvJ7VSQRkO_R19niSLjU_J2GVWpZMgmaCHZ1LWdD89Iut0F6PNA.png"/>
          <p:cNvPicPr>
            <a:picLocks noChangeAspect="1"/>
          </p:cNvPicPr>
          <p:nvPr/>
        </p:nvPicPr>
        <p:blipFill>
          <a:blip r:embed="rId3">
            <a:extLst/>
          </a:blip>
          <a:stretch>
            <a:fillRect/>
          </a:stretch>
        </p:blipFill>
        <p:spPr>
          <a:xfrm>
            <a:off x="12006557" y="717617"/>
            <a:ext cx="11805819" cy="1228076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Reddit Data: Number of Comments per Post"/>
          <p:cNvSpPr txBox="1"/>
          <p:nvPr>
            <p:ph type="title"/>
          </p:nvPr>
        </p:nvSpPr>
        <p:spPr>
          <a:prstGeom prst="rect">
            <a:avLst/>
          </a:prstGeom>
        </p:spPr>
        <p:txBody>
          <a:bodyPr/>
          <a:lstStyle/>
          <a:p>
            <a:pPr/>
            <a:r>
              <a:t>Reddit Data: Number of Comments per Post </a:t>
            </a:r>
          </a:p>
        </p:txBody>
      </p:sp>
      <p:sp>
        <p:nvSpPr>
          <p:cNvPr id="198" name="At least 1 comment per post…"/>
          <p:cNvSpPr txBox="1"/>
          <p:nvPr>
            <p:ph type="body" sz="half" idx="1"/>
          </p:nvPr>
        </p:nvSpPr>
        <p:spPr>
          <a:xfrm>
            <a:off x="666750" y="3873500"/>
            <a:ext cx="23050500" cy="3002945"/>
          </a:xfrm>
          <a:prstGeom prst="rect">
            <a:avLst/>
          </a:prstGeom>
        </p:spPr>
        <p:txBody>
          <a:bodyPr/>
          <a:lstStyle/>
          <a:p>
            <a:pPr/>
            <a:r>
              <a:t>At least 1 comment per post</a:t>
            </a:r>
          </a:p>
          <a:p>
            <a:pPr/>
            <a:r>
              <a:t>Posts about abuse have less comments (p &lt;&lt; 0.001)</a:t>
            </a:r>
          </a:p>
        </p:txBody>
      </p:sp>
      <p:pic>
        <p:nvPicPr>
          <p:cNvPr id="199" name="Image" descr="Image"/>
          <p:cNvPicPr>
            <a:picLocks noChangeAspect="1"/>
          </p:cNvPicPr>
          <p:nvPr/>
        </p:nvPicPr>
        <p:blipFill>
          <a:blip r:embed="rId3">
            <a:extLst/>
          </a:blip>
          <a:stretch>
            <a:fillRect/>
          </a:stretch>
        </p:blipFill>
        <p:spPr>
          <a:xfrm>
            <a:off x="563194" y="7060593"/>
            <a:ext cx="23270311" cy="574553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ddit Data: Relative Frequencies of Top Sentiments"/>
          <p:cNvSpPr txBox="1"/>
          <p:nvPr>
            <p:ph type="title"/>
          </p:nvPr>
        </p:nvSpPr>
        <p:spPr>
          <a:prstGeom prst="rect">
            <a:avLst/>
          </a:prstGeom>
        </p:spPr>
        <p:txBody>
          <a:bodyPr/>
          <a:lstStyle>
            <a:lvl1pPr defTabSz="800735">
              <a:defRPr spc="-174" sz="8730"/>
            </a:lvl1pPr>
          </a:lstStyle>
          <a:p>
            <a:pPr/>
            <a:r>
              <a:t>Reddit Data: Relative Frequencies of Top Sentiments </a:t>
            </a:r>
          </a:p>
        </p:txBody>
      </p:sp>
      <p:sp>
        <p:nvSpPr>
          <p:cNvPr id="204" name="Sentiment analysis using mean scores of emotions corresponding to tokens"/>
          <p:cNvSpPr txBox="1"/>
          <p:nvPr>
            <p:ph type="body" sz="quarter" idx="1"/>
          </p:nvPr>
        </p:nvSpPr>
        <p:spPr>
          <a:xfrm>
            <a:off x="673100" y="4191000"/>
            <a:ext cx="22491947" cy="1503964"/>
          </a:xfrm>
          <a:prstGeom prst="rect">
            <a:avLst/>
          </a:prstGeom>
        </p:spPr>
        <p:txBody>
          <a:bodyPr/>
          <a:lstStyle>
            <a:lvl1pPr marL="729234" indent="-729234" defTabSz="817244">
              <a:spcBef>
                <a:spcPts val="5800"/>
              </a:spcBef>
              <a:defRPr sz="5148"/>
            </a:lvl1pPr>
          </a:lstStyle>
          <a:p>
            <a:pPr/>
            <a:r>
              <a:t>Sentiment analysis using mean scores of emotions corresponding to tokens</a:t>
            </a:r>
          </a:p>
        </p:txBody>
      </p:sp>
      <p:pic>
        <p:nvPicPr>
          <p:cNvPr id="205" name="Image" descr="Image"/>
          <p:cNvPicPr>
            <a:picLocks noChangeAspect="1"/>
          </p:cNvPicPr>
          <p:nvPr/>
        </p:nvPicPr>
        <p:blipFill>
          <a:blip r:embed="rId3">
            <a:extLst/>
          </a:blip>
          <a:stretch>
            <a:fillRect/>
          </a:stretch>
        </p:blipFill>
        <p:spPr>
          <a:xfrm>
            <a:off x="1203838" y="6196613"/>
            <a:ext cx="9767170" cy="6978658"/>
          </a:xfrm>
          <a:prstGeom prst="rect">
            <a:avLst/>
          </a:prstGeom>
          <a:ln w="12700">
            <a:miter lim="400000"/>
          </a:ln>
        </p:spPr>
      </p:pic>
      <p:pic>
        <p:nvPicPr>
          <p:cNvPr id="206" name="Image" descr="Image"/>
          <p:cNvPicPr>
            <a:picLocks noChangeAspect="1"/>
          </p:cNvPicPr>
          <p:nvPr/>
        </p:nvPicPr>
        <p:blipFill>
          <a:blip r:embed="rId4">
            <a:extLst/>
          </a:blip>
          <a:stretch>
            <a:fillRect/>
          </a:stretch>
        </p:blipFill>
        <p:spPr>
          <a:xfrm>
            <a:off x="12460778" y="6157933"/>
            <a:ext cx="9875441" cy="705601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ddit Data: Modeling"/>
          <p:cNvSpPr txBox="1"/>
          <p:nvPr>
            <p:ph type="title"/>
          </p:nvPr>
        </p:nvSpPr>
        <p:spPr>
          <a:prstGeom prst="rect">
            <a:avLst/>
          </a:prstGeom>
        </p:spPr>
        <p:txBody>
          <a:bodyPr/>
          <a:lstStyle/>
          <a:p>
            <a:pPr/>
            <a:r>
              <a:t>Reddit Data: Modeling </a:t>
            </a:r>
          </a:p>
        </p:txBody>
      </p:sp>
      <p:pic>
        <p:nvPicPr>
          <p:cNvPr id="211" name="Image" descr="Image"/>
          <p:cNvPicPr>
            <a:picLocks noChangeAspect="1"/>
          </p:cNvPicPr>
          <p:nvPr/>
        </p:nvPicPr>
        <p:blipFill>
          <a:blip r:embed="rId3">
            <a:extLst/>
          </a:blip>
          <a:stretch>
            <a:fillRect/>
          </a:stretch>
        </p:blipFill>
        <p:spPr>
          <a:xfrm>
            <a:off x="11335281" y="3752850"/>
            <a:ext cx="8768823" cy="6315369"/>
          </a:xfrm>
          <a:prstGeom prst="rect">
            <a:avLst/>
          </a:prstGeom>
          <a:ln w="12700">
            <a:miter lim="400000"/>
          </a:ln>
        </p:spPr>
      </p:pic>
      <p:pic>
        <p:nvPicPr>
          <p:cNvPr id="212" name="Image" descr="Image"/>
          <p:cNvPicPr>
            <a:picLocks noChangeAspect="1"/>
          </p:cNvPicPr>
          <p:nvPr/>
        </p:nvPicPr>
        <p:blipFill>
          <a:blip r:embed="rId4">
            <a:extLst/>
          </a:blip>
          <a:stretch>
            <a:fillRect/>
          </a:stretch>
        </p:blipFill>
        <p:spPr>
          <a:xfrm>
            <a:off x="9363598" y="9888490"/>
            <a:ext cx="13232416" cy="3604845"/>
          </a:xfrm>
          <a:prstGeom prst="rect">
            <a:avLst/>
          </a:prstGeom>
          <a:ln w="12700">
            <a:miter lim="400000"/>
          </a:ln>
        </p:spPr>
      </p:pic>
      <p:sp>
        <p:nvSpPr>
          <p:cNvPr id="213" name="19518 tokens…"/>
          <p:cNvSpPr txBox="1"/>
          <p:nvPr/>
        </p:nvSpPr>
        <p:spPr>
          <a:xfrm>
            <a:off x="469484" y="4305299"/>
            <a:ext cx="7708621" cy="839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6600" indent="-736600" algn="l">
              <a:spcBef>
                <a:spcPts val="5900"/>
              </a:spcBef>
              <a:buClr>
                <a:srgbClr val="5C86B9"/>
              </a:buClr>
              <a:buSzPct val="70000"/>
              <a:buFont typeface="Zapf Dingbats"/>
              <a:buChar char="✤"/>
              <a:defRPr sz="5200">
                <a:solidFill>
                  <a:srgbClr val="000000"/>
                </a:solidFill>
              </a:defRPr>
            </a:pPr>
            <a:r>
              <a:t> 19518 tokens</a:t>
            </a:r>
          </a:p>
          <a:p>
            <a:pPr marL="736600" indent="-736600" algn="l">
              <a:spcBef>
                <a:spcPts val="5900"/>
              </a:spcBef>
              <a:buClr>
                <a:srgbClr val="5C86B9"/>
              </a:buClr>
              <a:buSzPct val="70000"/>
              <a:buFont typeface="Zapf Dingbats"/>
              <a:buChar char="✤"/>
              <a:defRPr sz="5200">
                <a:solidFill>
                  <a:srgbClr val="000000"/>
                </a:solidFill>
              </a:defRPr>
            </a:pPr>
            <a:r>
              <a:t>Numbers, punctuations, insignificant words removed</a:t>
            </a:r>
          </a:p>
          <a:p>
            <a:pPr marL="736600" indent="-736600" algn="l">
              <a:spcBef>
                <a:spcPts val="5900"/>
              </a:spcBef>
              <a:buClr>
                <a:srgbClr val="5C86B9"/>
              </a:buClr>
              <a:buSzPct val="70000"/>
              <a:buFont typeface="Zapf Dingbats"/>
              <a:buChar char="✤"/>
              <a:defRPr sz="5200">
                <a:solidFill>
                  <a:srgbClr val="000000"/>
                </a:solidFill>
              </a:defRPr>
            </a:pPr>
            <a:r>
              <a:t>Standardized urls</a:t>
            </a:r>
          </a:p>
          <a:p>
            <a:pPr marL="736600" indent="-736600" algn="l">
              <a:spcBef>
                <a:spcPts val="5900"/>
              </a:spcBef>
              <a:buClr>
                <a:srgbClr val="5C86B9"/>
              </a:buClr>
              <a:buSzPct val="70000"/>
              <a:buFont typeface="Zapf Dingbats"/>
              <a:buChar char="✤"/>
              <a:defRPr sz="5200">
                <a:solidFill>
                  <a:srgbClr val="000000"/>
                </a:solidFill>
              </a:defRPr>
            </a:pPr>
            <a:r>
              <a:t>Lemmatization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eddit Data: Feature Importances for Abuse Posts and Comments"/>
          <p:cNvSpPr txBox="1"/>
          <p:nvPr>
            <p:ph type="title"/>
          </p:nvPr>
        </p:nvSpPr>
        <p:spPr>
          <a:prstGeom prst="rect">
            <a:avLst/>
          </a:prstGeom>
        </p:spPr>
        <p:txBody>
          <a:bodyPr/>
          <a:lstStyle>
            <a:lvl1pPr defTabSz="800735">
              <a:defRPr spc="-174" sz="8730"/>
            </a:lvl1pPr>
          </a:lstStyle>
          <a:p>
            <a:pPr/>
            <a:r>
              <a:t>Reddit Data: Feature Importances for Abuse Posts and Comments</a:t>
            </a:r>
          </a:p>
        </p:txBody>
      </p:sp>
      <p:pic>
        <p:nvPicPr>
          <p:cNvPr id="218" name="Image" descr="Image"/>
          <p:cNvPicPr>
            <a:picLocks noChangeAspect="1"/>
          </p:cNvPicPr>
          <p:nvPr/>
        </p:nvPicPr>
        <p:blipFill>
          <a:blip r:embed="rId3">
            <a:extLst/>
          </a:blip>
          <a:stretch>
            <a:fillRect/>
          </a:stretch>
        </p:blipFill>
        <p:spPr>
          <a:xfrm>
            <a:off x="618344" y="3873500"/>
            <a:ext cx="12554156" cy="9550400"/>
          </a:xfrm>
          <a:prstGeom prst="rect">
            <a:avLst/>
          </a:prstGeom>
          <a:ln w="12700">
            <a:miter lim="400000"/>
          </a:ln>
        </p:spPr>
      </p:pic>
      <p:sp>
        <p:nvSpPr>
          <p:cNvPr id="219" name="“Depending on where you live, there may be a law in place that releases you of a lease if you’ve experienced DV, reporting or not” (Comment)…"/>
          <p:cNvSpPr txBox="1"/>
          <p:nvPr/>
        </p:nvSpPr>
        <p:spPr>
          <a:xfrm>
            <a:off x="13600652" y="3905250"/>
            <a:ext cx="9846755" cy="948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6600" indent="-736600" algn="l">
              <a:spcBef>
                <a:spcPts val="5900"/>
              </a:spcBef>
              <a:buClr>
                <a:srgbClr val="5C86B9"/>
              </a:buClr>
              <a:buSzPct val="70000"/>
              <a:buFont typeface="Zapf Dingbats"/>
              <a:buChar char="✤"/>
              <a:defRPr sz="5200">
                <a:solidFill>
                  <a:srgbClr val="000000"/>
                </a:solidFill>
              </a:defRPr>
            </a:pPr>
            <a:r>
              <a:t>“Depending on where you live, there may be a law in place that releases you of a lease if you’ve experienced </a:t>
            </a:r>
            <a:r>
              <a:rPr b="1"/>
              <a:t>DV</a:t>
            </a:r>
            <a:r>
              <a:t>, reporting or not” (Comment)</a:t>
            </a:r>
          </a:p>
          <a:p>
            <a:pPr marL="736600" indent="-736600" algn="l">
              <a:spcBef>
                <a:spcPts val="5900"/>
              </a:spcBef>
              <a:buClr>
                <a:srgbClr val="5C86B9"/>
              </a:buClr>
              <a:buSzPct val="70000"/>
              <a:buFont typeface="Zapf Dingbats"/>
              <a:buChar char="✤"/>
              <a:defRPr sz="5200">
                <a:solidFill>
                  <a:srgbClr val="000000"/>
                </a:solidFill>
              </a:defRPr>
            </a:pPr>
            <a:r>
              <a:t>“When you focus on your </a:t>
            </a:r>
            <a:r>
              <a:rPr b="1"/>
              <a:t>healing</a:t>
            </a:r>
            <a:r>
              <a:t> you will begin to feel happy and trustful of the world once again” (Comment)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ddit Data: Feature Importances for Non-Abuse Posts and Comments"/>
          <p:cNvSpPr txBox="1"/>
          <p:nvPr>
            <p:ph type="title"/>
          </p:nvPr>
        </p:nvSpPr>
        <p:spPr>
          <a:prstGeom prst="rect">
            <a:avLst/>
          </a:prstGeom>
        </p:spPr>
        <p:txBody>
          <a:bodyPr/>
          <a:lstStyle>
            <a:lvl1pPr defTabSz="800735">
              <a:defRPr spc="-174" sz="8730"/>
            </a:lvl1pPr>
          </a:lstStyle>
          <a:p>
            <a:pPr/>
            <a:r>
              <a:t>Reddit Data: Feature Importances for Non-Abuse Posts and Comments</a:t>
            </a:r>
          </a:p>
        </p:txBody>
      </p:sp>
      <p:pic>
        <p:nvPicPr>
          <p:cNvPr id="224" name="Image" descr="Image"/>
          <p:cNvPicPr>
            <a:picLocks noChangeAspect="1"/>
          </p:cNvPicPr>
          <p:nvPr/>
        </p:nvPicPr>
        <p:blipFill>
          <a:blip r:embed="rId3">
            <a:extLst/>
          </a:blip>
          <a:srcRect l="0" t="0" r="0" b="0"/>
          <a:stretch>
            <a:fillRect/>
          </a:stretch>
        </p:blipFill>
        <p:spPr>
          <a:xfrm>
            <a:off x="414089" y="3721100"/>
            <a:ext cx="13272626" cy="9855123"/>
          </a:xfrm>
          <a:prstGeom prst="rect">
            <a:avLst/>
          </a:prstGeom>
          <a:ln w="12700">
            <a:miter lim="400000"/>
          </a:ln>
        </p:spPr>
      </p:pic>
      <p:sp>
        <p:nvSpPr>
          <p:cNvPr id="225" name="“For a real song that always gives me feels I choose [this](https//www.youtube.com/watch?v=9pkLDEEs20U)&quot; (Comment)…"/>
          <p:cNvSpPr txBox="1"/>
          <p:nvPr/>
        </p:nvSpPr>
        <p:spPr>
          <a:xfrm>
            <a:off x="13709673" y="4122260"/>
            <a:ext cx="10493529" cy="867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6599" indent="-736599" algn="l">
              <a:spcBef>
                <a:spcPts val="5900"/>
              </a:spcBef>
              <a:buClr>
                <a:srgbClr val="5C86B9"/>
              </a:buClr>
              <a:buSzPct val="70000"/>
              <a:buFont typeface="Zapf Dingbats"/>
              <a:buChar char="✤"/>
              <a:defRPr sz="4300">
                <a:solidFill>
                  <a:srgbClr val="000000"/>
                </a:solidFill>
              </a:defRPr>
            </a:pPr>
            <a:r>
              <a:t>“For a real song that always gives me feels I choose [this](</a:t>
            </a:r>
            <a:r>
              <a:rPr b="1"/>
              <a:t>https//</a:t>
            </a:r>
            <a:r>
              <a:rPr b="1" u="sng">
                <a:hlinkClick r:id="rId4" invalidUrl="" action="" tgtFrame="" tooltip="" history="1" highlightClick="0" endSnd="0"/>
              </a:rPr>
              <a:t>www.youtube.com/watch?v=9pkLDEEs20U</a:t>
            </a:r>
            <a:r>
              <a:t>)" (Comment) </a:t>
            </a:r>
          </a:p>
          <a:p>
            <a:pPr marL="736599" indent="-736599" algn="l">
              <a:spcBef>
                <a:spcPts val="5900"/>
              </a:spcBef>
              <a:buClr>
                <a:srgbClr val="5C86B9"/>
              </a:buClr>
              <a:buSzPct val="70000"/>
              <a:buFont typeface="Zapf Dingbats"/>
              <a:buChar char="✤"/>
              <a:defRPr sz="4300">
                <a:solidFill>
                  <a:srgbClr val="000000"/>
                </a:solidFill>
              </a:defRPr>
            </a:pPr>
            <a:r>
              <a:t>“Zoloft was horrible for me for the first two weeks. I was extremely anxious and unable to sleep. It was just awful. In my case, it was because I had to increase the dosage quickly, all the way up to 150 </a:t>
            </a:r>
            <a:r>
              <a:rPr b="1"/>
              <a:t>mg </a:t>
            </a:r>
            <a:r>
              <a:t>in just over a week” (Comment)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eddit Data: Thresholding"/>
          <p:cNvSpPr txBox="1"/>
          <p:nvPr>
            <p:ph type="title"/>
          </p:nvPr>
        </p:nvSpPr>
        <p:spPr>
          <a:prstGeom prst="rect">
            <a:avLst/>
          </a:prstGeom>
        </p:spPr>
        <p:txBody>
          <a:bodyPr/>
          <a:lstStyle/>
          <a:p>
            <a:pPr/>
            <a:r>
              <a:t>Reddit Data: Thresholding</a:t>
            </a:r>
          </a:p>
        </p:txBody>
      </p:sp>
      <p:pic>
        <p:nvPicPr>
          <p:cNvPr id="230" name="Image" descr="Image"/>
          <p:cNvPicPr>
            <a:picLocks noChangeAspect="1"/>
          </p:cNvPicPr>
          <p:nvPr/>
        </p:nvPicPr>
        <p:blipFill>
          <a:blip r:embed="rId3">
            <a:extLst/>
          </a:blip>
          <a:stretch>
            <a:fillRect/>
          </a:stretch>
        </p:blipFill>
        <p:spPr>
          <a:xfrm>
            <a:off x="4524404" y="3873500"/>
            <a:ext cx="9550401" cy="9550400"/>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14900983" y="6937220"/>
            <a:ext cx="7413830" cy="240871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witter Data"/>
          <p:cNvSpPr txBox="1"/>
          <p:nvPr>
            <p:ph type="title"/>
          </p:nvPr>
        </p:nvSpPr>
        <p:spPr>
          <a:prstGeom prst="rect">
            <a:avLst/>
          </a:prstGeom>
        </p:spPr>
        <p:txBody>
          <a:bodyPr/>
          <a:lstStyle/>
          <a:p>
            <a:pPr/>
            <a:r>
              <a:t>Twitter Data</a:t>
            </a:r>
          </a:p>
        </p:txBody>
      </p:sp>
      <p:sp>
        <p:nvSpPr>
          <p:cNvPr id="236" name="Twitter: #WhyIStayed vs. #WhyILeft - Ray Rice and Janay Palmer…"/>
          <p:cNvSpPr txBox="1"/>
          <p:nvPr>
            <p:ph type="body" idx="1"/>
          </p:nvPr>
        </p:nvSpPr>
        <p:spPr>
          <a:prstGeom prst="rect">
            <a:avLst/>
          </a:prstGeom>
        </p:spPr>
        <p:txBody>
          <a:bodyPr/>
          <a:lstStyle/>
          <a:p>
            <a:pPr/>
            <a:r>
              <a:t>Twitter: #WhyIStayed vs. #WhyILeft - Ray Rice and Janay Palmer</a:t>
            </a:r>
          </a:p>
          <a:p>
            <a:pPr/>
            <a:r>
              <a:t>Final Twitter dataset: 13,731 #WhyIStayed &amp; 5,821 #WhyILeft tweets totalling 19,552 tweets</a:t>
            </a:r>
          </a:p>
          <a:p>
            <a:pPr/>
            <a:r>
              <a:t>Tweets containing both hashtags were split, and emojis replaced, and mentions, hashtags, and redundant retweets deleted</a:t>
            </a:r>
          </a:p>
        </p:txBody>
      </p:sp>
      <p:pic>
        <p:nvPicPr>
          <p:cNvPr id="237" name="Image" descr="Image"/>
          <p:cNvPicPr>
            <a:picLocks noChangeAspect="1"/>
          </p:cNvPicPr>
          <p:nvPr/>
        </p:nvPicPr>
        <p:blipFill>
          <a:blip r:embed="rId3">
            <a:extLst/>
          </a:blip>
          <a:stretch>
            <a:fillRect/>
          </a:stretch>
        </p:blipFill>
        <p:spPr>
          <a:xfrm>
            <a:off x="19245493" y="965200"/>
            <a:ext cx="3949701" cy="20574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witter Data: Post Length"/>
          <p:cNvSpPr txBox="1"/>
          <p:nvPr>
            <p:ph type="title"/>
          </p:nvPr>
        </p:nvSpPr>
        <p:spPr>
          <a:prstGeom prst="rect">
            <a:avLst/>
          </a:prstGeom>
        </p:spPr>
        <p:txBody>
          <a:bodyPr/>
          <a:lstStyle>
            <a:lvl1pPr defTabSz="800735">
              <a:defRPr spc="-174" sz="8730"/>
            </a:lvl1pPr>
          </a:lstStyle>
          <a:p>
            <a:pPr/>
            <a:r>
              <a:t>Twitter Data: Post Length</a:t>
            </a:r>
          </a:p>
        </p:txBody>
      </p:sp>
      <p:sp>
        <p:nvSpPr>
          <p:cNvPr id="242" name="#WhyIStayed tweets contained more words and tokens then #WhyILeft tweets…"/>
          <p:cNvSpPr txBox="1"/>
          <p:nvPr>
            <p:ph type="body" sz="half" idx="1"/>
          </p:nvPr>
        </p:nvSpPr>
        <p:spPr>
          <a:prstGeom prst="rect">
            <a:avLst/>
          </a:prstGeom>
        </p:spPr>
        <p:txBody>
          <a:bodyPr/>
          <a:lstStyle/>
          <a:p>
            <a:pPr/>
            <a:r>
              <a:t>#WhyIStayed tweets contained more words and tokens then #WhyILeft tweets</a:t>
            </a:r>
          </a:p>
          <a:p>
            <a:pPr/>
            <a:r>
              <a:t>#WhyILeft tweets were easier to read</a:t>
            </a:r>
          </a:p>
          <a:p>
            <a:pPr/>
            <a:r>
              <a:t>#WhyIStayed tweets contained more urls, mentions, and capital letters</a:t>
            </a:r>
          </a:p>
          <a:p>
            <a:pPr/>
            <a:r>
              <a:t>No significant difference between the counts of emojis</a:t>
            </a:r>
          </a:p>
        </p:txBody>
      </p:sp>
      <p:pic>
        <p:nvPicPr>
          <p:cNvPr id="243" name="Image" descr="Image"/>
          <p:cNvPicPr>
            <a:picLocks noChangeAspect="1"/>
          </p:cNvPicPr>
          <p:nvPr/>
        </p:nvPicPr>
        <p:blipFill>
          <a:blip r:embed="rId3">
            <a:extLst/>
          </a:blip>
          <a:stretch>
            <a:fillRect/>
          </a:stretch>
        </p:blipFill>
        <p:spPr>
          <a:xfrm>
            <a:off x="11707796" y="791729"/>
            <a:ext cx="11651092" cy="1213254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witter Data: Relative Frequencies of Top Sentiments"/>
          <p:cNvSpPr txBox="1"/>
          <p:nvPr>
            <p:ph type="title"/>
          </p:nvPr>
        </p:nvSpPr>
        <p:spPr>
          <a:prstGeom prst="rect">
            <a:avLst/>
          </a:prstGeom>
        </p:spPr>
        <p:txBody>
          <a:bodyPr/>
          <a:lstStyle>
            <a:lvl1pPr defTabSz="800735">
              <a:defRPr spc="-174" sz="8730"/>
            </a:lvl1pPr>
          </a:lstStyle>
          <a:p>
            <a:pPr/>
            <a:r>
              <a:t>Twitter Data: Relative Frequencies of Top Sentiments </a:t>
            </a:r>
          </a:p>
        </p:txBody>
      </p:sp>
      <p:sp>
        <p:nvSpPr>
          <p:cNvPr id="248" name="Sentiment analysis using mean scores of emotions corresponding to tokens"/>
          <p:cNvSpPr txBox="1"/>
          <p:nvPr>
            <p:ph type="body" sz="quarter" idx="1"/>
          </p:nvPr>
        </p:nvSpPr>
        <p:spPr>
          <a:xfrm>
            <a:off x="673100" y="4191000"/>
            <a:ext cx="22491947" cy="1503964"/>
          </a:xfrm>
          <a:prstGeom prst="rect">
            <a:avLst/>
          </a:prstGeom>
        </p:spPr>
        <p:txBody>
          <a:bodyPr/>
          <a:lstStyle>
            <a:lvl1pPr marL="729234" indent="-729234" defTabSz="817244">
              <a:spcBef>
                <a:spcPts val="5800"/>
              </a:spcBef>
              <a:defRPr sz="5148"/>
            </a:lvl1pPr>
          </a:lstStyle>
          <a:p>
            <a:pPr/>
            <a:r>
              <a:t>Sentiment analysis using mean scores of emotions corresponding to tokens</a:t>
            </a:r>
          </a:p>
        </p:txBody>
      </p:sp>
      <p:pic>
        <p:nvPicPr>
          <p:cNvPr id="249" name="Image" descr="Image"/>
          <p:cNvPicPr>
            <a:picLocks noChangeAspect="1"/>
          </p:cNvPicPr>
          <p:nvPr/>
        </p:nvPicPr>
        <p:blipFill>
          <a:blip r:embed="rId3">
            <a:extLst/>
          </a:blip>
          <a:stretch>
            <a:fillRect/>
          </a:stretch>
        </p:blipFill>
        <p:spPr>
          <a:xfrm>
            <a:off x="5722782" y="5373054"/>
            <a:ext cx="12392582" cy="829187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47% of women and 6% of men"/>
          <p:cNvSpPr txBox="1"/>
          <p:nvPr>
            <p:ph type="title"/>
          </p:nvPr>
        </p:nvSpPr>
        <p:spPr>
          <a:prstGeom prst="rect">
            <a:avLst/>
          </a:prstGeom>
        </p:spPr>
        <p:txBody>
          <a:bodyPr/>
          <a:lstStyle/>
          <a:p>
            <a:pPr/>
            <a:r>
              <a:t>47% of women and 6% of men</a:t>
            </a:r>
          </a:p>
        </p:txBody>
      </p:sp>
      <p:sp>
        <p:nvSpPr>
          <p:cNvPr id="140" name="who were victims of homicides were killed by an intimate partner in 2019."/>
          <p:cNvSpPr txBox="1"/>
          <p:nvPr>
            <p:ph type="body" sz="quarter" idx="1"/>
          </p:nvPr>
        </p:nvSpPr>
        <p:spPr>
          <a:prstGeom prst="rect">
            <a:avLst/>
          </a:prstGeom>
        </p:spPr>
        <p:txBody>
          <a:bodyPr/>
          <a:lstStyle/>
          <a:p>
            <a:pPr/>
            <a:r>
              <a:t>who were victims of homicides were killed by an intimate partner in 2019.</a:t>
            </a:r>
          </a:p>
        </p:txBody>
      </p:sp>
      <p:pic>
        <p:nvPicPr>
          <p:cNvPr id="141" name="Image" descr="Image"/>
          <p:cNvPicPr>
            <a:picLocks noChangeAspect="1"/>
          </p:cNvPicPr>
          <p:nvPr/>
        </p:nvPicPr>
        <p:blipFill>
          <a:blip r:embed="rId3">
            <a:extLst/>
          </a:blip>
          <a:stretch>
            <a:fillRect/>
          </a:stretch>
        </p:blipFill>
        <p:spPr>
          <a:xfrm>
            <a:off x="11980869" y="2562342"/>
            <a:ext cx="11753515" cy="8591316"/>
          </a:xfrm>
          <a:prstGeom prst="rect">
            <a:avLst/>
          </a:prstGeom>
          <a:ln w="12700">
            <a:miter lim="400000"/>
          </a:ln>
        </p:spPr>
      </p:pic>
      <p:sp>
        <p:nvSpPr>
          <p:cNvPr id="142" name="Text"/>
          <p:cNvSpPr txBox="1"/>
          <p:nvPr/>
        </p:nvSpPr>
        <p:spPr>
          <a:xfrm>
            <a:off x="549137" y="12165613"/>
            <a:ext cx="23285726" cy="812801"/>
          </a:xfrm>
          <a:prstGeom prst="rect">
            <a:avLst/>
          </a:prstGeom>
          <a:ln w="12700">
            <a:miter lim="400000"/>
          </a:ln>
        </p:spPr>
        <p:txBody>
          <a:bodyPr lIns="50800" tIns="50800" rIns="50800" bIns="50800" anchor="ctr">
            <a:spAutoFit/>
          </a:bodyPr>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witter Data: Modeling"/>
          <p:cNvSpPr txBox="1"/>
          <p:nvPr>
            <p:ph type="title"/>
          </p:nvPr>
        </p:nvSpPr>
        <p:spPr>
          <a:prstGeom prst="rect">
            <a:avLst/>
          </a:prstGeom>
        </p:spPr>
        <p:txBody>
          <a:bodyPr/>
          <a:lstStyle/>
          <a:p>
            <a:pPr/>
            <a:r>
              <a:t>Twitter Data: Modeling </a:t>
            </a:r>
          </a:p>
        </p:txBody>
      </p:sp>
      <p:pic>
        <p:nvPicPr>
          <p:cNvPr id="254" name="Image" descr="Image"/>
          <p:cNvPicPr>
            <a:picLocks noChangeAspect="1"/>
          </p:cNvPicPr>
          <p:nvPr/>
        </p:nvPicPr>
        <p:blipFill>
          <a:blip r:embed="rId3">
            <a:extLst/>
          </a:blip>
          <a:stretch>
            <a:fillRect/>
          </a:stretch>
        </p:blipFill>
        <p:spPr>
          <a:xfrm>
            <a:off x="7562912" y="3675145"/>
            <a:ext cx="8838721" cy="6365711"/>
          </a:xfrm>
          <a:prstGeom prst="rect">
            <a:avLst/>
          </a:prstGeom>
          <a:ln w="12700">
            <a:miter lim="400000"/>
          </a:ln>
        </p:spPr>
      </p:pic>
      <p:sp>
        <p:nvSpPr>
          <p:cNvPr id="255" name="8,550 tokens"/>
          <p:cNvSpPr txBox="1"/>
          <p:nvPr/>
        </p:nvSpPr>
        <p:spPr>
          <a:xfrm>
            <a:off x="1085003" y="4386802"/>
            <a:ext cx="5910523"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736600" indent="-736600" algn="l">
              <a:spcBef>
                <a:spcPts val="5900"/>
              </a:spcBef>
              <a:buClr>
                <a:srgbClr val="5C86B9"/>
              </a:buClr>
              <a:buSzPct val="70000"/>
              <a:buFont typeface="Zapf Dingbats"/>
              <a:buChar char="✤"/>
              <a:defRPr sz="5200">
                <a:solidFill>
                  <a:srgbClr val="000000"/>
                </a:solidFill>
              </a:defRPr>
            </a:lvl1pPr>
          </a:lstStyle>
          <a:p>
            <a:pPr/>
            <a:r>
              <a:t>8,550 tokens</a:t>
            </a:r>
          </a:p>
        </p:txBody>
      </p:sp>
      <p:pic>
        <p:nvPicPr>
          <p:cNvPr id="256" name="Image" descr="Image"/>
          <p:cNvPicPr>
            <a:picLocks noChangeAspect="1"/>
          </p:cNvPicPr>
          <p:nvPr/>
        </p:nvPicPr>
        <p:blipFill>
          <a:blip r:embed="rId4">
            <a:extLst/>
          </a:blip>
          <a:stretch>
            <a:fillRect/>
          </a:stretch>
        </p:blipFill>
        <p:spPr>
          <a:xfrm>
            <a:off x="4057471" y="9927947"/>
            <a:ext cx="15849601" cy="37084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witter Data: Feature Importances for #WhyILeft"/>
          <p:cNvSpPr txBox="1"/>
          <p:nvPr>
            <p:ph type="title"/>
          </p:nvPr>
        </p:nvSpPr>
        <p:spPr>
          <a:prstGeom prst="rect">
            <a:avLst/>
          </a:prstGeom>
        </p:spPr>
        <p:txBody>
          <a:bodyPr/>
          <a:lstStyle>
            <a:lvl1pPr defTabSz="800735">
              <a:defRPr spc="-174" sz="8730"/>
            </a:lvl1pPr>
          </a:lstStyle>
          <a:p>
            <a:pPr/>
            <a:r>
              <a:t>Twitter Data: Feature Importances for #WhyILeft</a:t>
            </a:r>
          </a:p>
        </p:txBody>
      </p:sp>
      <p:pic>
        <p:nvPicPr>
          <p:cNvPr id="261" name="Image" descr="Image"/>
          <p:cNvPicPr>
            <a:picLocks noChangeAspect="1"/>
          </p:cNvPicPr>
          <p:nvPr/>
        </p:nvPicPr>
        <p:blipFill>
          <a:blip r:embed="rId3">
            <a:extLst/>
          </a:blip>
          <a:srcRect l="0" t="0" r="3384" b="0"/>
          <a:stretch>
            <a:fillRect/>
          </a:stretch>
        </p:blipFill>
        <p:spPr>
          <a:xfrm>
            <a:off x="525670" y="3721100"/>
            <a:ext cx="12550031" cy="9791631"/>
          </a:xfrm>
          <a:prstGeom prst="rect">
            <a:avLst/>
          </a:prstGeom>
          <a:ln w="12700">
            <a:miter lim="400000"/>
          </a:ln>
        </p:spPr>
      </p:pic>
      <p:sp>
        <p:nvSpPr>
          <p:cNvPr id="262" name="“Because I realized someone had to actually love me, even if it was only myself”…"/>
          <p:cNvSpPr txBox="1"/>
          <p:nvPr>
            <p:ph type="body" sz="half" idx="1"/>
          </p:nvPr>
        </p:nvSpPr>
        <p:spPr>
          <a:xfrm>
            <a:off x="13220207" y="3873500"/>
            <a:ext cx="10909301" cy="8890000"/>
          </a:xfrm>
          <a:prstGeom prst="rect">
            <a:avLst/>
          </a:prstGeom>
        </p:spPr>
        <p:txBody>
          <a:bodyPr/>
          <a:lstStyle/>
          <a:p>
            <a:pPr marL="571500" indent="-571500">
              <a:spcBef>
                <a:spcPts val="5300"/>
              </a:spcBef>
              <a:defRPr sz="4200"/>
            </a:pPr>
            <a:r>
              <a:t>“Because I </a:t>
            </a:r>
            <a:r>
              <a:rPr b="1"/>
              <a:t>realized</a:t>
            </a:r>
            <a:r>
              <a:t> someone had to actually love me, even if it was only myself”</a:t>
            </a:r>
          </a:p>
          <a:p>
            <a:pPr marL="571500" indent="-571500">
              <a:spcBef>
                <a:spcPts val="5300"/>
              </a:spcBef>
              <a:defRPr sz="4200"/>
            </a:pPr>
            <a:r>
              <a:t>“An old friend </a:t>
            </a:r>
            <a:r>
              <a:rPr b="1"/>
              <a:t>reached</a:t>
            </a:r>
            <a:r>
              <a:t> out, showed me that I was not alone, and helped me find a way out”</a:t>
            </a:r>
          </a:p>
          <a:p>
            <a:pPr marL="571500" indent="-571500">
              <a:spcBef>
                <a:spcPts val="5300"/>
              </a:spcBef>
              <a:defRPr sz="4200"/>
            </a:pPr>
            <a:r>
              <a:t>“My son refusing to go to school cos “daddy hits </a:t>
            </a:r>
            <a:r>
              <a:rPr b="1"/>
              <a:t>mommy</a:t>
            </a:r>
            <a:r>
              <a:t>” was the last straw. I finally saw it through his eyes. Near death. Twice”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witter Data: Feature Importances for #WhyStayed"/>
          <p:cNvSpPr txBox="1"/>
          <p:nvPr>
            <p:ph type="title"/>
          </p:nvPr>
        </p:nvSpPr>
        <p:spPr>
          <a:prstGeom prst="rect">
            <a:avLst/>
          </a:prstGeom>
        </p:spPr>
        <p:txBody>
          <a:bodyPr/>
          <a:lstStyle>
            <a:lvl1pPr defTabSz="800735">
              <a:defRPr spc="-174" sz="8730"/>
            </a:lvl1pPr>
          </a:lstStyle>
          <a:p>
            <a:pPr/>
            <a:r>
              <a:t>Twitter Data: Feature Importances for #WhyStayed</a:t>
            </a:r>
          </a:p>
        </p:txBody>
      </p:sp>
      <p:sp>
        <p:nvSpPr>
          <p:cNvPr id="267" name="“I felt dependent on him. After you are told and treated like you are worthless repetitively enough you start to believe it”…"/>
          <p:cNvSpPr txBox="1"/>
          <p:nvPr>
            <p:ph type="body" sz="half" idx="1"/>
          </p:nvPr>
        </p:nvSpPr>
        <p:spPr>
          <a:xfrm>
            <a:off x="13220207" y="3873500"/>
            <a:ext cx="10909301" cy="8890000"/>
          </a:xfrm>
          <a:prstGeom prst="rect">
            <a:avLst/>
          </a:prstGeom>
        </p:spPr>
        <p:txBody>
          <a:bodyPr/>
          <a:lstStyle/>
          <a:p>
            <a:pPr marL="571500" indent="-571500">
              <a:spcBef>
                <a:spcPts val="5300"/>
              </a:spcBef>
              <a:defRPr sz="4200"/>
            </a:pPr>
            <a:r>
              <a:t>“I felt </a:t>
            </a:r>
            <a:r>
              <a:rPr b="1"/>
              <a:t>dependent</a:t>
            </a:r>
            <a:r>
              <a:t> on him. After you are told and treated like you are worthless repetitively enough you start to believe it”</a:t>
            </a:r>
          </a:p>
          <a:p>
            <a:pPr marL="571500" indent="-571500">
              <a:spcBef>
                <a:spcPts val="5300"/>
              </a:spcBef>
              <a:defRPr sz="4200"/>
            </a:pPr>
            <a:r>
              <a:t>“Because I was a strong intelligent woman and I didn’t want people to know I was </a:t>
            </a:r>
            <a:r>
              <a:rPr b="1"/>
              <a:t>dumb</a:t>
            </a:r>
            <a:r>
              <a:t> enough to let it happen to me”</a:t>
            </a:r>
          </a:p>
          <a:p>
            <a:pPr marL="571500" indent="-571500">
              <a:spcBef>
                <a:spcPts val="5300"/>
              </a:spcBef>
              <a:defRPr sz="4200"/>
            </a:pPr>
            <a:r>
              <a:t>“He also made me quit working, made me completely </a:t>
            </a:r>
            <a:r>
              <a:rPr b="1"/>
              <a:t>dependent</a:t>
            </a:r>
            <a:r>
              <a:t> on him. I realized all too late he had cleaned out on me </a:t>
            </a:r>
            <a:r>
              <a:rPr b="1"/>
              <a:t>financially”</a:t>
            </a:r>
          </a:p>
        </p:txBody>
      </p:sp>
      <p:pic>
        <p:nvPicPr>
          <p:cNvPr id="268" name="Image" descr="Image"/>
          <p:cNvPicPr>
            <a:picLocks noChangeAspect="1"/>
          </p:cNvPicPr>
          <p:nvPr/>
        </p:nvPicPr>
        <p:blipFill>
          <a:blip r:embed="rId3">
            <a:extLst/>
          </a:blip>
          <a:stretch>
            <a:fillRect/>
          </a:stretch>
        </p:blipFill>
        <p:spPr>
          <a:xfrm>
            <a:off x="571562" y="3873500"/>
            <a:ext cx="12610218" cy="937731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witter Data: Thresholding"/>
          <p:cNvSpPr txBox="1"/>
          <p:nvPr>
            <p:ph type="title"/>
          </p:nvPr>
        </p:nvSpPr>
        <p:spPr>
          <a:prstGeom prst="rect">
            <a:avLst/>
          </a:prstGeom>
        </p:spPr>
        <p:txBody>
          <a:bodyPr/>
          <a:lstStyle/>
          <a:p>
            <a:pPr/>
            <a:r>
              <a:t>Twitter Data: Thresholding</a:t>
            </a:r>
          </a:p>
        </p:txBody>
      </p:sp>
      <p:pic>
        <p:nvPicPr>
          <p:cNvPr id="273" name="Image" descr="Image"/>
          <p:cNvPicPr>
            <a:picLocks noChangeAspect="1"/>
          </p:cNvPicPr>
          <p:nvPr/>
        </p:nvPicPr>
        <p:blipFill>
          <a:blip r:embed="rId3">
            <a:extLst/>
          </a:blip>
          <a:stretch>
            <a:fillRect/>
          </a:stretch>
        </p:blipFill>
        <p:spPr>
          <a:xfrm>
            <a:off x="16299277" y="7237027"/>
            <a:ext cx="6896563" cy="2289548"/>
          </a:xfrm>
          <a:prstGeom prst="rect">
            <a:avLst/>
          </a:prstGeom>
          <a:ln w="12700">
            <a:miter lim="400000"/>
          </a:ln>
        </p:spPr>
      </p:pic>
      <p:pic>
        <p:nvPicPr>
          <p:cNvPr id="274" name="Image" descr="Image"/>
          <p:cNvPicPr>
            <a:picLocks noChangeAspect="1"/>
          </p:cNvPicPr>
          <p:nvPr/>
        </p:nvPicPr>
        <p:blipFill>
          <a:blip r:embed="rId4">
            <a:extLst/>
          </a:blip>
          <a:stretch>
            <a:fillRect/>
          </a:stretch>
        </p:blipFill>
        <p:spPr>
          <a:xfrm>
            <a:off x="5419570" y="3721100"/>
            <a:ext cx="10011177" cy="1001117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Conclusions"/>
          <p:cNvSpPr txBox="1"/>
          <p:nvPr>
            <p:ph type="title"/>
          </p:nvPr>
        </p:nvSpPr>
        <p:spPr>
          <a:prstGeom prst="rect">
            <a:avLst/>
          </a:prstGeom>
        </p:spPr>
        <p:txBody>
          <a:bodyPr/>
          <a:lstStyle/>
          <a:p>
            <a:pPr/>
            <a:r>
              <a:t>Conclusions</a:t>
            </a:r>
          </a:p>
        </p:txBody>
      </p:sp>
      <p:sp>
        <p:nvSpPr>
          <p:cNvPr id="279" name="Twitter analysis congruent with battered person syndrome…"/>
          <p:cNvSpPr txBox="1"/>
          <p:nvPr>
            <p:ph type="body" idx="1"/>
          </p:nvPr>
        </p:nvSpPr>
        <p:spPr>
          <a:prstGeom prst="rect">
            <a:avLst/>
          </a:prstGeom>
        </p:spPr>
        <p:txBody>
          <a:bodyPr/>
          <a:lstStyle/>
          <a:p>
            <a:pPr/>
            <a:r>
              <a:t>Twitter analysis congruent with battered person syndrome </a:t>
            </a:r>
          </a:p>
          <a:p>
            <a:pPr/>
            <a:r>
              <a:t>Reddit Naive Bayes + Twitter Logistic Regression</a:t>
            </a:r>
          </a:p>
          <a:p>
            <a:pPr/>
            <a:r>
              <a:t>Suggestions for future analysis: filtering Reddit comments, larger emotions dataset, balanced Twitter dataset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71,563 calls"/>
          <p:cNvSpPr txBox="1"/>
          <p:nvPr>
            <p:ph type="title"/>
          </p:nvPr>
        </p:nvSpPr>
        <p:spPr>
          <a:prstGeom prst="rect">
            <a:avLst/>
          </a:prstGeom>
        </p:spPr>
        <p:txBody>
          <a:bodyPr/>
          <a:lstStyle/>
          <a:p>
            <a:pPr/>
            <a:r>
              <a:t>71,563 calls</a:t>
            </a:r>
          </a:p>
        </p:txBody>
      </p:sp>
      <p:sp>
        <p:nvSpPr>
          <p:cNvPr id="147" name="were received by Canada’s Assaulted Women’s Helpline from April to September 2020.  (36,362 calls within the same months in 2019)"/>
          <p:cNvSpPr txBox="1"/>
          <p:nvPr>
            <p:ph type="body" sz="quarter" idx="1"/>
          </p:nvPr>
        </p:nvSpPr>
        <p:spPr>
          <a:prstGeom prst="rect">
            <a:avLst/>
          </a:prstGeom>
        </p:spPr>
        <p:txBody>
          <a:bodyPr/>
          <a:lstStyle/>
          <a:p>
            <a:pPr/>
            <a:r>
              <a:t>were received by Canada’s Assaulted Women’s Helpline from April to September 2020.  (36,362 calls within the same months in 2019)</a:t>
            </a:r>
          </a:p>
        </p:txBody>
      </p:sp>
      <p:pic>
        <p:nvPicPr>
          <p:cNvPr id="148" name="Image" descr="Image"/>
          <p:cNvPicPr>
            <a:picLocks noChangeAspect="1"/>
          </p:cNvPicPr>
          <p:nvPr/>
        </p:nvPicPr>
        <p:blipFill>
          <a:blip r:embed="rId3">
            <a:extLst/>
          </a:blip>
          <a:stretch>
            <a:fillRect/>
          </a:stretch>
        </p:blipFill>
        <p:spPr>
          <a:xfrm>
            <a:off x="12564176" y="4096283"/>
            <a:ext cx="10535697" cy="670453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12%"/>
          <p:cNvSpPr txBox="1"/>
          <p:nvPr>
            <p:ph type="title"/>
          </p:nvPr>
        </p:nvSpPr>
        <p:spPr>
          <a:prstGeom prst="rect">
            <a:avLst/>
          </a:prstGeom>
        </p:spPr>
        <p:txBody>
          <a:bodyPr/>
          <a:lstStyle/>
          <a:p>
            <a:pPr/>
            <a:r>
              <a:t>12%</a:t>
            </a:r>
          </a:p>
        </p:txBody>
      </p:sp>
      <p:sp>
        <p:nvSpPr>
          <p:cNvPr id="153" name="is the increase in calls to police related to domestic violence between March and June of 2020, compared to the same time period in 2019."/>
          <p:cNvSpPr txBox="1"/>
          <p:nvPr>
            <p:ph type="body" sz="quarter" idx="1"/>
          </p:nvPr>
        </p:nvSpPr>
        <p:spPr>
          <a:prstGeom prst="rect">
            <a:avLst/>
          </a:prstGeom>
        </p:spPr>
        <p:txBody>
          <a:bodyPr/>
          <a:lstStyle/>
          <a:p>
            <a:pPr/>
            <a:r>
              <a:t>is the increase in calls to police related to domestic violence between March and June of 2020, compared to the same time period in 2019. </a:t>
            </a:r>
          </a:p>
        </p:txBody>
      </p:sp>
      <p:pic>
        <p:nvPicPr>
          <p:cNvPr id="154" name="Image" descr="Image"/>
          <p:cNvPicPr>
            <a:picLocks noChangeAspect="1"/>
          </p:cNvPicPr>
          <p:nvPr/>
        </p:nvPicPr>
        <p:blipFill>
          <a:blip r:embed="rId3">
            <a:extLst/>
          </a:blip>
          <a:stretch>
            <a:fillRect/>
          </a:stretch>
        </p:blipFill>
        <p:spPr>
          <a:xfrm>
            <a:off x="11738252" y="3355480"/>
            <a:ext cx="12453402" cy="700504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Uses of Social Media for Support"/>
          <p:cNvSpPr txBox="1"/>
          <p:nvPr>
            <p:ph type="title"/>
          </p:nvPr>
        </p:nvSpPr>
        <p:spPr>
          <a:prstGeom prst="rect">
            <a:avLst/>
          </a:prstGeom>
        </p:spPr>
        <p:txBody>
          <a:bodyPr/>
          <a:lstStyle/>
          <a:p>
            <a:pPr/>
            <a:r>
              <a:t>Uses of Social Media for Support</a:t>
            </a:r>
          </a:p>
        </p:txBody>
      </p:sp>
      <p:sp>
        <p:nvSpPr>
          <p:cNvPr id="159" name="51.4% using social media for support…"/>
          <p:cNvSpPr txBox="1"/>
          <p:nvPr>
            <p:ph type="body" idx="1"/>
          </p:nvPr>
        </p:nvSpPr>
        <p:spPr>
          <a:prstGeom prst="rect">
            <a:avLst/>
          </a:prstGeom>
        </p:spPr>
        <p:txBody>
          <a:bodyPr/>
          <a:lstStyle/>
          <a:p>
            <a:pPr/>
            <a:r>
              <a:t>51.4% using social media for support</a:t>
            </a:r>
          </a:p>
          <a:p>
            <a:pPr lvl="1"/>
            <a:r>
              <a:t>Sense of community</a:t>
            </a:r>
          </a:p>
          <a:p>
            <a:pPr lvl="1"/>
            <a:r>
              <a:t>Raising awareness &amp; combatting stigma</a:t>
            </a:r>
          </a:p>
          <a:p>
            <a:pPr lvl="1"/>
            <a:r>
              <a:t>Safe space for expression </a:t>
            </a:r>
          </a:p>
          <a:p>
            <a:pPr lvl="1"/>
            <a:r>
              <a:t>Coping and empowerment</a:t>
            </a:r>
          </a:p>
        </p:txBody>
      </p:sp>
      <p:pic>
        <p:nvPicPr>
          <p:cNvPr id="160" name="Image" descr="Image"/>
          <p:cNvPicPr>
            <a:picLocks noChangeAspect="1"/>
          </p:cNvPicPr>
          <p:nvPr/>
        </p:nvPicPr>
        <p:blipFill>
          <a:blip r:embed="rId3">
            <a:extLst/>
          </a:blip>
          <a:stretch>
            <a:fillRect/>
          </a:stretch>
        </p:blipFill>
        <p:spPr>
          <a:xfrm>
            <a:off x="18696926" y="5275431"/>
            <a:ext cx="5565166" cy="3771267"/>
          </a:xfrm>
          <a:prstGeom prst="rect">
            <a:avLst/>
          </a:prstGeom>
          <a:ln w="12700">
            <a:miter lim="400000"/>
          </a:ln>
        </p:spPr>
      </p:pic>
      <p:pic>
        <p:nvPicPr>
          <p:cNvPr id="161" name="Image" descr="Image"/>
          <p:cNvPicPr>
            <a:picLocks noChangeAspect="1"/>
          </p:cNvPicPr>
          <p:nvPr/>
        </p:nvPicPr>
        <p:blipFill>
          <a:blip r:embed="rId4">
            <a:extLst/>
          </a:blip>
          <a:stretch>
            <a:fillRect/>
          </a:stretch>
        </p:blipFill>
        <p:spPr>
          <a:xfrm>
            <a:off x="14595628" y="4316827"/>
            <a:ext cx="3937001" cy="2204721"/>
          </a:xfrm>
          <a:prstGeom prst="rect">
            <a:avLst/>
          </a:prstGeom>
          <a:ln w="12700">
            <a:miter lim="400000"/>
          </a:ln>
        </p:spPr>
      </p:pic>
      <p:pic>
        <p:nvPicPr>
          <p:cNvPr id="162" name="Image" descr="Image"/>
          <p:cNvPicPr>
            <a:picLocks noChangeAspect="1"/>
          </p:cNvPicPr>
          <p:nvPr/>
        </p:nvPicPr>
        <p:blipFill>
          <a:blip r:embed="rId5">
            <a:extLst/>
          </a:blip>
          <a:stretch>
            <a:fillRect/>
          </a:stretch>
        </p:blipFill>
        <p:spPr>
          <a:xfrm>
            <a:off x="14902217" y="9195724"/>
            <a:ext cx="7172346" cy="377126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Uses of Online Mental Health Apps &amp; Resources for Support"/>
          <p:cNvSpPr txBox="1"/>
          <p:nvPr>
            <p:ph type="title"/>
          </p:nvPr>
        </p:nvSpPr>
        <p:spPr>
          <a:prstGeom prst="rect">
            <a:avLst/>
          </a:prstGeom>
        </p:spPr>
        <p:txBody>
          <a:bodyPr/>
          <a:lstStyle>
            <a:lvl1pPr defTabSz="800735">
              <a:defRPr spc="-174" sz="8730"/>
            </a:lvl1pPr>
          </a:lstStyle>
          <a:p>
            <a:pPr/>
            <a:r>
              <a:t>Uses of Online Mental Health Apps &amp; Resources for Support</a:t>
            </a:r>
          </a:p>
        </p:txBody>
      </p:sp>
      <p:sp>
        <p:nvSpPr>
          <p:cNvPr id="167" name="32.6% using mental health apps for support…"/>
          <p:cNvSpPr txBox="1"/>
          <p:nvPr>
            <p:ph type="body" sz="half" idx="1"/>
          </p:nvPr>
        </p:nvSpPr>
        <p:spPr>
          <a:xfrm>
            <a:off x="673100" y="4191000"/>
            <a:ext cx="10391683" cy="8890000"/>
          </a:xfrm>
          <a:prstGeom prst="rect">
            <a:avLst/>
          </a:prstGeom>
        </p:spPr>
        <p:txBody>
          <a:bodyPr/>
          <a:lstStyle/>
          <a:p>
            <a:pPr marL="685037" indent="-685037" defTabSz="767715">
              <a:spcBef>
                <a:spcPts val="5400"/>
              </a:spcBef>
              <a:defRPr sz="4836"/>
            </a:pPr>
            <a:r>
              <a:t>32.6% using mental health apps for support</a:t>
            </a:r>
          </a:p>
          <a:p>
            <a:pPr marL="685037" indent="-685037" defTabSz="767715">
              <a:spcBef>
                <a:spcPts val="5400"/>
              </a:spcBef>
              <a:defRPr sz="4836"/>
            </a:pPr>
            <a:r>
              <a:t>Wellness Together Canada (Apr 2020) &amp; PocketWell (Jan 2022) were launched by the Canadian Government</a:t>
            </a:r>
          </a:p>
          <a:p>
            <a:pPr marL="685037" indent="-685037" defTabSz="767715">
              <a:spcBef>
                <a:spcPts val="5400"/>
              </a:spcBef>
              <a:defRPr sz="4836"/>
            </a:pPr>
            <a:r>
              <a:t>7 Cups has provided emotional support for over 53 million people since its launch in 2013</a:t>
            </a:r>
          </a:p>
        </p:txBody>
      </p:sp>
      <p:pic>
        <p:nvPicPr>
          <p:cNvPr id="168" name="Image" descr="Image"/>
          <p:cNvPicPr>
            <a:picLocks noChangeAspect="1"/>
          </p:cNvPicPr>
          <p:nvPr/>
        </p:nvPicPr>
        <p:blipFill>
          <a:blip r:embed="rId3">
            <a:extLst/>
          </a:blip>
          <a:stretch>
            <a:fillRect/>
          </a:stretch>
        </p:blipFill>
        <p:spPr>
          <a:xfrm>
            <a:off x="14165039" y="3873500"/>
            <a:ext cx="8613022" cy="4759828"/>
          </a:xfrm>
          <a:prstGeom prst="rect">
            <a:avLst/>
          </a:prstGeom>
          <a:ln w="12700">
            <a:miter lim="400000"/>
          </a:ln>
        </p:spPr>
      </p:pic>
      <p:pic>
        <p:nvPicPr>
          <p:cNvPr id="169" name="Image" descr="Image"/>
          <p:cNvPicPr>
            <a:picLocks noChangeAspect="1"/>
          </p:cNvPicPr>
          <p:nvPr/>
        </p:nvPicPr>
        <p:blipFill>
          <a:blip r:embed="rId4">
            <a:extLst/>
          </a:blip>
          <a:stretch>
            <a:fillRect/>
          </a:stretch>
        </p:blipFill>
        <p:spPr>
          <a:xfrm>
            <a:off x="14173908" y="9014327"/>
            <a:ext cx="8595284" cy="419086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Natural Language Processing on Reddit and Twitter Data"/>
          <p:cNvSpPr txBox="1"/>
          <p:nvPr>
            <p:ph type="title"/>
          </p:nvPr>
        </p:nvSpPr>
        <p:spPr>
          <a:prstGeom prst="rect">
            <a:avLst/>
          </a:prstGeom>
        </p:spPr>
        <p:txBody>
          <a:bodyPr/>
          <a:lstStyle>
            <a:lvl1pPr defTabSz="800735">
              <a:defRPr spc="-174" sz="8730"/>
            </a:lvl1pPr>
          </a:lstStyle>
          <a:p>
            <a:pPr/>
            <a:r>
              <a:t>Natural Language Processing on Reddit and Twitter Data</a:t>
            </a:r>
          </a:p>
        </p:txBody>
      </p:sp>
      <p:sp>
        <p:nvSpPr>
          <p:cNvPr id="174" name="These social media platforms allow for accessible data collection of discussions…"/>
          <p:cNvSpPr txBox="1"/>
          <p:nvPr>
            <p:ph type="body" idx="1"/>
          </p:nvPr>
        </p:nvSpPr>
        <p:spPr>
          <a:prstGeom prst="rect">
            <a:avLst/>
          </a:prstGeom>
        </p:spPr>
        <p:txBody>
          <a:bodyPr/>
          <a:lstStyle/>
          <a:p>
            <a:pPr/>
            <a:r>
              <a:t>These social media platforms allow for accessible data collection of discussions </a:t>
            </a:r>
          </a:p>
          <a:p>
            <a:pPr/>
            <a:r>
              <a:t>Tokenizing important words and converting them into numerical vectors allows for a prediction of narratives</a:t>
            </a:r>
          </a:p>
          <a:p>
            <a:pPr/>
            <a:r>
              <a:t>Reddit: abuse vs. non-abuse </a:t>
            </a:r>
          </a:p>
          <a:p>
            <a:pPr/>
            <a:r>
              <a:t>Twitter: #WhyIStayed vs. #WhyILeft</a:t>
            </a:r>
          </a:p>
        </p:txBody>
      </p:sp>
      <p:pic>
        <p:nvPicPr>
          <p:cNvPr id="175" name="Image" descr="Image"/>
          <p:cNvPicPr>
            <a:picLocks noChangeAspect="1"/>
          </p:cNvPicPr>
          <p:nvPr/>
        </p:nvPicPr>
        <p:blipFill>
          <a:blip r:embed="rId3">
            <a:extLst/>
          </a:blip>
          <a:stretch>
            <a:fillRect/>
          </a:stretch>
        </p:blipFill>
        <p:spPr>
          <a:xfrm>
            <a:off x="17010355" y="8511959"/>
            <a:ext cx="3810001" cy="2133601"/>
          </a:xfrm>
          <a:prstGeom prst="rect">
            <a:avLst/>
          </a:prstGeom>
          <a:ln w="12700">
            <a:miter lim="400000"/>
          </a:ln>
        </p:spPr>
      </p:pic>
      <p:pic>
        <p:nvPicPr>
          <p:cNvPr id="176" name="Image" descr="Image"/>
          <p:cNvPicPr>
            <a:picLocks noChangeAspect="1"/>
          </p:cNvPicPr>
          <p:nvPr/>
        </p:nvPicPr>
        <p:blipFill>
          <a:blip r:embed="rId4">
            <a:extLst/>
          </a:blip>
          <a:stretch>
            <a:fillRect/>
          </a:stretch>
        </p:blipFill>
        <p:spPr>
          <a:xfrm>
            <a:off x="16940505" y="10964785"/>
            <a:ext cx="3949701" cy="20574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Reddit Data"/>
          <p:cNvSpPr txBox="1"/>
          <p:nvPr>
            <p:ph type="title"/>
          </p:nvPr>
        </p:nvSpPr>
        <p:spPr>
          <a:prstGeom prst="rect">
            <a:avLst/>
          </a:prstGeom>
        </p:spPr>
        <p:txBody>
          <a:bodyPr/>
          <a:lstStyle/>
          <a:p>
            <a:pPr/>
            <a:r>
              <a:t>Reddit Data</a:t>
            </a:r>
          </a:p>
        </p:txBody>
      </p:sp>
      <p:sp>
        <p:nvSpPr>
          <p:cNvPr id="181" name="Datasets by Nicholas Schrading: http://www.nicschrading.com/data/…"/>
          <p:cNvSpPr txBox="1"/>
          <p:nvPr>
            <p:ph type="body" idx="1"/>
          </p:nvPr>
        </p:nvSpPr>
        <p:spPr>
          <a:prstGeom prst="rect">
            <a:avLst/>
          </a:prstGeom>
        </p:spPr>
        <p:txBody>
          <a:bodyPr/>
          <a:lstStyle/>
          <a:p>
            <a:pPr marL="729234" indent="-729234" defTabSz="817244">
              <a:spcBef>
                <a:spcPts val="5800"/>
              </a:spcBef>
              <a:defRPr sz="5148"/>
            </a:pPr>
            <a:r>
              <a:t>Datasets by Nicholas Schrading: </a:t>
            </a:r>
            <a:r>
              <a:rPr u="sng">
                <a:hlinkClick r:id="rId3" invalidUrl="" action="" tgtFrame="" tooltip="" history="1" highlightClick="0" endSnd="0"/>
              </a:rPr>
              <a:t>http://www.nicschrading.com/data</a:t>
            </a:r>
            <a:r>
              <a:t>/ </a:t>
            </a:r>
          </a:p>
          <a:p>
            <a:pPr marL="729234" indent="-729234" defTabSz="817244">
              <a:spcBef>
                <a:spcPts val="5800"/>
              </a:spcBef>
              <a:defRPr sz="5148"/>
            </a:pPr>
            <a:r>
              <a:t>Shelved set of data for Reddit - used even submissions and comments dataset</a:t>
            </a:r>
          </a:p>
          <a:p>
            <a:pPr marL="729234" indent="-729234" defTabSz="817244">
              <a:spcBef>
                <a:spcPts val="5800"/>
              </a:spcBef>
              <a:defRPr sz="5148"/>
            </a:pPr>
            <a:r>
              <a:t>552 abuse &amp; 552 non-abuse posts, at least 1 comment under each submission</a:t>
            </a:r>
          </a:p>
          <a:p>
            <a:pPr marL="729234" indent="-729234" defTabSz="817244">
              <a:spcBef>
                <a:spcPts val="5800"/>
              </a:spcBef>
              <a:defRPr sz="5148"/>
            </a:pPr>
            <a:r>
              <a:t>Abuse: r/AbuseInterrupted, r/DomesticViolence, r/SurvivorsofAbuse</a:t>
            </a:r>
          </a:p>
          <a:p>
            <a:pPr marL="729234" indent="-729234" defTabSz="817244">
              <a:spcBef>
                <a:spcPts val="5800"/>
              </a:spcBef>
              <a:defRPr sz="5148"/>
            </a:pPr>
            <a:r>
              <a:t>Non-abuse: r/CasualConversation, r/Advice, r/Anxiety, r/Anger</a:t>
            </a:r>
          </a:p>
        </p:txBody>
      </p:sp>
      <p:pic>
        <p:nvPicPr>
          <p:cNvPr id="182" name="Image" descr="Image"/>
          <p:cNvPicPr>
            <a:picLocks noChangeAspect="1"/>
          </p:cNvPicPr>
          <p:nvPr/>
        </p:nvPicPr>
        <p:blipFill>
          <a:blip r:embed="rId4">
            <a:extLst/>
          </a:blip>
          <a:stretch>
            <a:fillRect/>
          </a:stretch>
        </p:blipFill>
        <p:spPr>
          <a:xfrm>
            <a:off x="19709167" y="889000"/>
            <a:ext cx="3810001" cy="2133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Emotions Sensor Data"/>
          <p:cNvSpPr txBox="1"/>
          <p:nvPr>
            <p:ph type="title"/>
          </p:nvPr>
        </p:nvSpPr>
        <p:spPr>
          <a:prstGeom prst="rect">
            <a:avLst/>
          </a:prstGeom>
        </p:spPr>
        <p:txBody>
          <a:bodyPr/>
          <a:lstStyle/>
          <a:p>
            <a:pPr/>
            <a:r>
              <a:t>Emotions Sensor Data</a:t>
            </a:r>
          </a:p>
        </p:txBody>
      </p:sp>
      <p:sp>
        <p:nvSpPr>
          <p:cNvPr id="187" name="http://www.kaggle.com/datasets/iwilldoit/emotions-sensor-data-set…"/>
          <p:cNvSpPr txBox="1"/>
          <p:nvPr>
            <p:ph type="body" idx="1"/>
          </p:nvPr>
        </p:nvSpPr>
        <p:spPr>
          <a:prstGeom prst="rect">
            <a:avLst/>
          </a:prstGeom>
        </p:spPr>
        <p:txBody>
          <a:bodyPr/>
          <a:lstStyle/>
          <a:p>
            <a:pPr/>
            <a:r>
              <a:rPr u="sng">
                <a:hlinkClick r:id="rId3" invalidUrl="" action="" tgtFrame="" tooltip="" history="1" highlightClick="0" endSnd="0"/>
              </a:rPr>
              <a:t>http://www.kaggle.com/datasets/iwilldoit/emotions-sensor-data-set</a:t>
            </a:r>
          </a:p>
          <a:p>
            <a:pPr/>
            <a:r>
              <a:t>1104 widely used words, corresponding scores of 7 emotions: disgust, surprise, neutral, anger, sad, happy, and fear</a:t>
            </a:r>
          </a:p>
          <a:p>
            <a:pPr/>
            <a:r>
              <a:t>Results to be used only as reference, complete dataset containing over 20,000 words should be used in future analyses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